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780" r:id="rId1"/>
  </p:sldMasterIdLst>
  <p:notesMasterIdLst>
    <p:notesMasterId r:id="rId40"/>
  </p:notesMasterIdLst>
  <p:handoutMasterIdLst>
    <p:handoutMasterId r:id="rId41"/>
  </p:handoutMasterIdLst>
  <p:sldIdLst>
    <p:sldId id="435" r:id="rId2"/>
    <p:sldId id="436" r:id="rId3"/>
    <p:sldId id="474" r:id="rId4"/>
    <p:sldId id="437" r:id="rId5"/>
    <p:sldId id="438" r:id="rId6"/>
    <p:sldId id="439" r:id="rId7"/>
    <p:sldId id="440" r:id="rId8"/>
    <p:sldId id="441" r:id="rId9"/>
    <p:sldId id="442" r:id="rId10"/>
    <p:sldId id="443" r:id="rId11"/>
    <p:sldId id="444" r:id="rId12"/>
    <p:sldId id="445" r:id="rId13"/>
    <p:sldId id="446" r:id="rId14"/>
    <p:sldId id="447" r:id="rId15"/>
    <p:sldId id="448" r:id="rId16"/>
    <p:sldId id="449" r:id="rId17"/>
    <p:sldId id="450" r:id="rId18"/>
    <p:sldId id="451" r:id="rId19"/>
    <p:sldId id="452" r:id="rId20"/>
    <p:sldId id="453" r:id="rId21"/>
    <p:sldId id="454" r:id="rId22"/>
    <p:sldId id="455" r:id="rId23"/>
    <p:sldId id="456" r:id="rId24"/>
    <p:sldId id="457" r:id="rId25"/>
    <p:sldId id="458" r:id="rId26"/>
    <p:sldId id="459" r:id="rId27"/>
    <p:sldId id="460" r:id="rId28"/>
    <p:sldId id="476" r:id="rId29"/>
    <p:sldId id="475" r:id="rId30"/>
    <p:sldId id="477" r:id="rId31"/>
    <p:sldId id="478" r:id="rId32"/>
    <p:sldId id="461" r:id="rId33"/>
    <p:sldId id="473" r:id="rId34"/>
    <p:sldId id="463" r:id="rId35"/>
    <p:sldId id="465" r:id="rId36"/>
    <p:sldId id="466" r:id="rId37"/>
    <p:sldId id="471" r:id="rId38"/>
    <p:sldId id="468" r:id="rId39"/>
  </p:sldIdLst>
  <p:sldSz cx="9144000" cy="6858000" type="screen4x3"/>
  <p:notesSz cx="7315200" cy="9601200"/>
  <p:embeddedFontLst>
    <p:embeddedFont>
      <p:font typeface="Calibri" pitchFamily="34" charset="0"/>
      <p:regular r:id="rId42"/>
      <p:bold r:id="rId43"/>
      <p:italic r:id="rId44"/>
      <p:boldItalic r:id="rId45"/>
    </p:embeddedFont>
    <p:embeddedFont>
      <p:font typeface="Arial Narrow" pitchFamily="34" charset="0"/>
      <p:regular r:id="rId46"/>
      <p:bold r:id="rId47"/>
      <p:italic r:id="rId48"/>
      <p:boldItalic r:id="rId49"/>
    </p:embeddedFont>
  </p:embeddedFontLst>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mn-ea"/>
        <a:cs typeface="+mn-cs"/>
      </a:defRPr>
    </a:lvl2pPr>
    <a:lvl3pPr marL="914400" algn="l" defTabSz="457200" rtl="0" fontAlgn="base">
      <a:spcBef>
        <a:spcPct val="0"/>
      </a:spcBef>
      <a:spcAft>
        <a:spcPct val="0"/>
      </a:spcAft>
      <a:defRPr kern="1200">
        <a:solidFill>
          <a:schemeClr val="tx1"/>
        </a:solidFill>
        <a:latin typeface="Arial" pitchFamily="34" charset="0"/>
        <a:ea typeface="+mn-ea"/>
        <a:cs typeface="+mn-cs"/>
      </a:defRPr>
    </a:lvl3pPr>
    <a:lvl4pPr marL="1371600" algn="l" defTabSz="457200" rtl="0" fontAlgn="base">
      <a:spcBef>
        <a:spcPct val="0"/>
      </a:spcBef>
      <a:spcAft>
        <a:spcPct val="0"/>
      </a:spcAft>
      <a:defRPr kern="1200">
        <a:solidFill>
          <a:schemeClr val="tx1"/>
        </a:solidFill>
        <a:latin typeface="Arial" pitchFamily="34" charset="0"/>
        <a:ea typeface="+mn-ea"/>
        <a:cs typeface="+mn-cs"/>
      </a:defRPr>
    </a:lvl4pPr>
    <a:lvl5pPr marL="1828800" algn="l" defTabSz="457200"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33333"/>
    <a:srgbClr val="7F181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80" autoAdjust="0"/>
    <p:restoredTop sz="75488" autoAdjust="0"/>
  </p:normalViewPr>
  <p:slideViewPr>
    <p:cSldViewPr snapToGrid="0" snapToObjects="1">
      <p:cViewPr>
        <p:scale>
          <a:sx n="70" d="100"/>
          <a:sy n="70" d="100"/>
        </p:scale>
        <p:origin x="-1536" y="360"/>
      </p:cViewPr>
      <p:guideLst>
        <p:guide orient="horz" pos="2160"/>
        <p:guide pos="2880"/>
      </p:guideLst>
    </p:cSldViewPr>
  </p:slideViewPr>
  <p:notesTextViewPr>
    <p:cViewPr>
      <p:scale>
        <a:sx n="100" d="100"/>
        <a:sy n="100" d="100"/>
      </p:scale>
      <p:origin x="0" y="0"/>
    </p:cViewPr>
  </p:notesTextViewPr>
  <p:notesViewPr>
    <p:cSldViewPr snapToGrid="0" snapToObjects="1">
      <p:cViewPr>
        <p:scale>
          <a:sx n="54" d="100"/>
          <a:sy n="54" d="100"/>
        </p:scale>
        <p:origin x="-1340" y="248"/>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dirty="0">
                <a:latin typeface="+mn-lt"/>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4FA54FAD-00E4-4431-AD5D-13F08BD8984E}" type="datetime1">
              <a:rPr lang="en-US"/>
              <a:pPr>
                <a:defRPr/>
              </a:pPr>
              <a:t>12/16/2015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dirty="0">
                <a:latin typeface="+mn-lt"/>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469CE83E-3CB6-4AF5-BED6-B984038CAD02}" type="slidenum">
              <a:rPr lang="en-US"/>
              <a:pPr>
                <a:defRPr/>
              </a:pPr>
              <a:t>‹#›</a:t>
            </a:fld>
            <a:endParaRPr lang="en-US" dirty="0"/>
          </a:p>
        </p:txBody>
      </p:sp>
    </p:spTree>
    <p:extLst>
      <p:ext uri="{BB962C8B-B14F-4D97-AF65-F5344CB8AC3E}">
        <p14:creationId xmlns:p14="http://schemas.microsoft.com/office/powerpoint/2010/main" xmlns="" val="40584727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dirty="0">
                <a:latin typeface="+mn-lt"/>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3982AB1C-6A11-489A-BCAD-EE7550A0C680}" type="datetime1">
              <a:rPr lang="en-US"/>
              <a:pPr>
                <a:defRPr/>
              </a:pPr>
              <a:t>12/16/2015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dirty="0">
                <a:latin typeface="+mn-lt"/>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F90005E1-F533-4366-920B-7290238725AD}" type="slidenum">
              <a:rPr lang="en-US"/>
              <a:pPr>
                <a:defRPr/>
              </a:pPr>
              <a:t>‹#›</a:t>
            </a:fld>
            <a:endParaRPr lang="en-US" dirty="0"/>
          </a:p>
        </p:txBody>
      </p:sp>
    </p:spTree>
    <p:extLst>
      <p:ext uri="{BB962C8B-B14F-4D97-AF65-F5344CB8AC3E}">
        <p14:creationId xmlns:p14="http://schemas.microsoft.com/office/powerpoint/2010/main" xmlns="" val="416323694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preparesocal.or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readyrating.org/"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redcrossla.org/blood/" TargetMode="External"/><Relationship Id="rId4" Type="http://schemas.openxmlformats.org/officeDocument/2006/relationships/hyperlink" Target="http://www.redcrossla.org/"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youtu.be/w9NtvuiVmw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“Hi, I’m __________  from the Red Cross and I’m here to talk to you about Disaster Preparedness.”</a:t>
            </a:r>
            <a:endParaRPr lang="en-US" dirty="0"/>
          </a:p>
          <a:p>
            <a:r>
              <a:rPr lang="en-US" dirty="0" smtClean="0"/>
              <a:t> </a:t>
            </a:r>
            <a:endParaRPr lang="en-US" dirty="0"/>
          </a:p>
          <a:p>
            <a:r>
              <a:rPr lang="en-US" dirty="0" smtClean="0"/>
              <a:t> </a:t>
            </a:r>
            <a:endParaRPr lang="en-US" dirty="0"/>
          </a:p>
          <a:p>
            <a:r>
              <a:rPr lang="en-US" u="sng" dirty="0" smtClean="0"/>
              <a:t>Note to presenters:</a:t>
            </a:r>
            <a:endParaRPr lang="en-US" dirty="0"/>
          </a:p>
          <a:p>
            <a:r>
              <a:rPr lang="en-US" dirty="0" smtClean="0"/>
              <a:t>Presenters can proceed directly to the next slide, or</a:t>
            </a:r>
            <a:endParaRPr lang="en-US" dirty="0"/>
          </a:p>
          <a:p>
            <a:r>
              <a:rPr lang="en-US" dirty="0" smtClean="0"/>
              <a:t>Take a few moments for a true/ false quiz (questions are included at the end of this manual), </a:t>
            </a:r>
            <a:endParaRPr lang="en-US" dirty="0"/>
          </a:p>
          <a:p>
            <a:pPr lvl="1"/>
            <a:r>
              <a:rPr lang="en-US" dirty="0" smtClean="0"/>
              <a:t>For each statement, ask for a show of hands who thinks it’s true and who thinks it’s false. For each, give a short answer (true or false). Discussion about “why” will follow in the presentation.  Determine if you have time to add this to your presentation. Gauge the size</a:t>
            </a:r>
            <a:r>
              <a:rPr lang="en-US" b="1" dirty="0" smtClean="0"/>
              <a:t> </a:t>
            </a:r>
            <a:r>
              <a:rPr lang="en-US" dirty="0" smtClean="0"/>
              <a:t>and time of group. </a:t>
            </a:r>
            <a:endParaRPr lang="en-US" dirty="0"/>
          </a:p>
          <a:p>
            <a:r>
              <a:rPr lang="en-US" dirty="0" smtClean="0"/>
              <a:t>Or ask the audience if they have ever experienced living in a disaster.</a:t>
            </a:r>
            <a:endParaRPr lang="en-US" dirty="0"/>
          </a:p>
          <a:p>
            <a:pPr lvl="1"/>
            <a:r>
              <a:rPr lang="en-US" dirty="0" smtClean="0"/>
              <a:t>Sometimes the audience willingly provides a response; they were in LA for Northridge in 1994, have been on the east coast during a winter storm, etc. </a:t>
            </a:r>
            <a:endParaRPr lang="en-US" dirty="0"/>
          </a:p>
          <a:p>
            <a:pPr lvl="1"/>
            <a:r>
              <a:rPr lang="en-US" dirty="0" smtClean="0"/>
              <a:t>If no response, a good example to suggest would be the windstorms that occurred in December 2011 in Pasadena – when the power goes out people are left without many of the services that they are used to and while it is typically a short time period, it is a good reminder about things you need to be ready. </a:t>
            </a:r>
            <a:endParaRPr lang="en-US" dirty="0"/>
          </a:p>
        </p:txBody>
      </p:sp>
      <p:sp>
        <p:nvSpPr>
          <p:cNvPr id="4" name="Slide Number Placeholder 3"/>
          <p:cNvSpPr>
            <a:spLocks noGrp="1"/>
          </p:cNvSpPr>
          <p:nvPr>
            <p:ph type="sldNum" sz="quarter" idx="5"/>
          </p:nvPr>
        </p:nvSpPr>
        <p:spPr/>
        <p:txBody>
          <a:bodyPr/>
          <a:lstStyle/>
          <a:p>
            <a:pPr>
              <a:defRPr/>
            </a:pPr>
            <a:fld id="{3E44AC19-F5A8-4469-B2FF-22BE86AA65B7}"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“You should also include a flashlight and a radio, and extra batteries for both. There are all-in-one flashlight and radio combinations, which are hand-cranked/solar powered and can charge a cell phone. </a:t>
            </a:r>
            <a:endParaRPr lang="en-US" smtClean="0"/>
          </a:p>
          <a:p>
            <a:r>
              <a:rPr lang="en-US" b="1" smtClean="0"/>
              <a:t> </a:t>
            </a:r>
            <a:endParaRPr lang="en-US" smtClean="0"/>
          </a:p>
          <a:p>
            <a:r>
              <a:rPr lang="en-US" b="1" smtClean="0"/>
              <a:t>Make copies of your important papers, such as your driver’s license, insurance information and a photo copy of a utility bill. Response agencies like FEMA and the Red Cross can use a copy of a utility bill to help you get access to services. Make a list of contact information for everyone in your family, plus other people you might want to reach, like a doctor, emergency pet shelter and your out-of-state contact.</a:t>
            </a:r>
            <a:endParaRPr lang="en-US" smtClean="0"/>
          </a:p>
          <a:p>
            <a:r>
              <a:rPr lang="en-US" b="1" smtClean="0"/>
              <a:t> </a:t>
            </a:r>
            <a:endParaRPr lang="en-US" smtClean="0"/>
          </a:p>
          <a:p>
            <a:r>
              <a:rPr lang="en-US" b="1" smtClean="0"/>
              <a:t>Include some cash in your kit, anywhere from $20 to $200. If the power is out, ATMs and credit card machines won’t work. Keep small denominations, plus some change in case you need to use a pay phone. </a:t>
            </a:r>
            <a:endParaRPr lang="en-US" smtClean="0"/>
          </a:p>
          <a:p>
            <a:r>
              <a:rPr lang="en-US" b="1" smtClean="0"/>
              <a:t> </a:t>
            </a:r>
            <a:endParaRPr lang="en-US" smtClean="0"/>
          </a:p>
          <a:p>
            <a:r>
              <a:rPr lang="en-US" b="1" smtClean="0"/>
              <a:t>If you have pets, include supplies for them: food, water, cat litter, and a leash or carrier. You can probably think of other things which might be useful, like work gloves or hand wipes, but start with the essentials and work from there.”</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3848FEFC-FAD1-44D6-BABC-42988A924C3B}"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“One type of kit we recommend you have is a personal kit, with three days of supplies for one person. First, choose a sturdy container. We recommend a backpack, so you can throw it on and still have your hands free. Store three days of supplies for yourself, we call this a “grab and go” kit because if you have to evacuate your home, this is what you would grab on the way out. Keep it by the door you’d be likely to use in an emergency. </a:t>
            </a:r>
            <a:endParaRPr lang="en-US" smtClean="0"/>
          </a:p>
          <a:p>
            <a:r>
              <a:rPr lang="en-US" b="1" smtClean="0"/>
              <a:t> </a:t>
            </a:r>
            <a:endParaRPr lang="en-US" smtClean="0"/>
          </a:p>
          <a:p>
            <a:r>
              <a:rPr lang="en-US" b="1" smtClean="0"/>
              <a:t>You should also keep personal kits at work and in your car. You never know where you’ll be during a disaster.”</a:t>
            </a:r>
            <a:endParaRPr lang="en-US" smtClean="0"/>
          </a:p>
          <a:p>
            <a:r>
              <a:rPr lang="en-US" smtClean="0"/>
              <a:t> </a:t>
            </a:r>
          </a:p>
        </p:txBody>
      </p:sp>
      <p:sp>
        <p:nvSpPr>
          <p:cNvPr id="4" name="Slide Number Placeholder 3"/>
          <p:cNvSpPr>
            <a:spLocks noGrp="1"/>
          </p:cNvSpPr>
          <p:nvPr>
            <p:ph type="sldNum" sz="quarter" idx="5"/>
          </p:nvPr>
        </p:nvSpPr>
        <p:spPr/>
        <p:txBody>
          <a:bodyPr/>
          <a:lstStyle/>
          <a:p>
            <a:pPr>
              <a:defRPr/>
            </a:pPr>
            <a:fld id="{3105DBAF-B425-4574-8952-2D0AB3079542}"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“If you’re able to stay in your home after a disaster, you’ll want a family supply kit with everything your family needs for two weeks. In addition to the items you keep in your personal kit, like flashlights and batteries, include a change of clothes for each person. You’ll want some hygiene items, like deodorant and toothpaste and comfort items for adults and children like toys, games, a deck of cards or books.  </a:t>
            </a:r>
            <a:endParaRPr lang="en-US" smtClean="0"/>
          </a:p>
          <a:p>
            <a:r>
              <a:rPr lang="en-US" b="1" smtClean="0"/>
              <a:t> </a:t>
            </a:r>
            <a:endParaRPr lang="en-US" smtClean="0"/>
          </a:p>
          <a:p>
            <a:r>
              <a:rPr lang="en-US" b="1" smtClean="0"/>
              <a:t>Be sure to account for the special diets or special needs of everyone in your household. If anyone wears contact lenses, store an extra pair and some saline. </a:t>
            </a:r>
            <a:endParaRPr lang="en-US" smtClean="0"/>
          </a:p>
          <a:p>
            <a:r>
              <a:rPr lang="en-US" b="1" smtClean="0"/>
              <a:t> </a:t>
            </a:r>
            <a:endParaRPr lang="en-US" smtClean="0"/>
          </a:p>
          <a:p>
            <a:r>
              <a:rPr lang="en-US" b="1" smtClean="0"/>
              <a:t>Check the supplies in your kit twice a year. Replace any food or medicine near its expiration.</a:t>
            </a:r>
            <a:endParaRPr lang="en-US" smtClean="0"/>
          </a:p>
          <a:p>
            <a:r>
              <a:rPr lang="en-US" b="1" smtClean="0"/>
              <a:t> </a:t>
            </a:r>
            <a:endParaRPr lang="en-US" smtClean="0"/>
          </a:p>
          <a:p>
            <a:r>
              <a:rPr lang="en-US" b="1" smtClean="0"/>
              <a:t>I know it sounds like a lot of stuff to get, but you can start with what you already have, like an extra can of food from your pantry. Pick up another item or two every time every time you’re at the store and you’ll gradually build up your kit. If you prefer, you can buy a preassembled kit from the red cross store online however, whichever you choose make sure to personalize it to fit your needs.”</a:t>
            </a:r>
            <a:endParaRPr lang="en-US" smtClean="0"/>
          </a:p>
        </p:txBody>
      </p:sp>
      <p:sp>
        <p:nvSpPr>
          <p:cNvPr id="4" name="Slide Number Placeholder 3"/>
          <p:cNvSpPr>
            <a:spLocks noGrp="1"/>
          </p:cNvSpPr>
          <p:nvPr>
            <p:ph type="sldNum" sz="quarter" idx="5"/>
          </p:nvPr>
        </p:nvSpPr>
        <p:spPr/>
        <p:txBody>
          <a:bodyPr/>
          <a:lstStyle/>
          <a:p>
            <a:pPr>
              <a:defRPr/>
            </a:pPr>
            <a:fld id="{2FEF2510-97E5-4882-A023-C9BBAC54C744}"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t>
            </a:r>
            <a:r>
              <a:rPr lang="en-US" b="1" smtClean="0"/>
              <a:t>You should also keep a “by-the-bed-kit” tied to your bedpost. Imagine that a quake hits in the middle of the night and wakes you up. Anyone who was here for Northridge remembers it hit in the early morning hours. It will be dark, there could be broken glass or debris on the floor, and you’ll have bare feet. To get prepared, take a sturdy pair of shoes, a flashlight and an extra pair of glasses if you wear them, and put them in a bag. Then tie the bag to the base of your bed, so if the room shakes and the bed moves, you can still find it” </a:t>
            </a:r>
            <a:endParaRPr lang="en-US" smtClean="0"/>
          </a:p>
          <a:p>
            <a:r>
              <a:rPr lang="en-US" b="1" smtClean="0"/>
              <a:t> </a:t>
            </a:r>
            <a:endParaRPr lang="en-US" smtClean="0"/>
          </a:p>
          <a:p>
            <a:r>
              <a:rPr lang="en-US" u="sng" smtClean="0"/>
              <a:t>Note for presenters:</a:t>
            </a:r>
            <a:r>
              <a:rPr lang="en-US" smtClean="0"/>
              <a:t> This is the end of the “get a kit” section. Presenters can take questions about kits here, or wait until the end of the presentation to take all questions. Gauge the amount of time you have left, if running short, hold questions to the end.</a:t>
            </a:r>
          </a:p>
          <a:p>
            <a:endParaRPr lang="en-US" smtClean="0"/>
          </a:p>
        </p:txBody>
      </p:sp>
      <p:sp>
        <p:nvSpPr>
          <p:cNvPr id="4" name="Slide Number Placeholder 3"/>
          <p:cNvSpPr>
            <a:spLocks noGrp="1"/>
          </p:cNvSpPr>
          <p:nvPr>
            <p:ph type="sldNum" sz="quarter" idx="5"/>
          </p:nvPr>
        </p:nvSpPr>
        <p:spPr/>
        <p:txBody>
          <a:bodyPr/>
          <a:lstStyle/>
          <a:p>
            <a:pPr>
              <a:defRPr/>
            </a:pPr>
            <a:fld id="{BBD09A0F-DBF2-419C-9396-7148BEFAB300}"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“Here are our 3 steps again. Get a kit, make a plan, and be informed.</a:t>
            </a:r>
            <a:endParaRPr lang="en-US" smtClean="0"/>
          </a:p>
          <a:p>
            <a:r>
              <a:rPr lang="en-US" b="1" smtClean="0"/>
              <a:t> </a:t>
            </a:r>
            <a:endParaRPr lang="en-US" smtClean="0"/>
          </a:p>
          <a:p>
            <a:r>
              <a:rPr lang="en-US" b="1" smtClean="0"/>
              <a:t>We’ve talked about emergency kits. Let’s move on to the next step in getting prepared…Make a Plan”</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CA17DE65-6263-4D09-96EA-FA2B1063B931}"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“The first step is to talk. Discuss with your family, including your kids. Ask, “what would we do?” this doesn’t have to be a scary conversation. Stay focused on what you can do to get ready. Kids are more scared by what isn’t talked about and what they don’t understand. They also take their cues from adults, if you tell them to look both ways before crossing the street, you should also tell them what to do in an earthquake.</a:t>
            </a:r>
            <a:endParaRPr lang="en-US" smtClean="0"/>
          </a:p>
          <a:p>
            <a:r>
              <a:rPr lang="en-US" b="1" smtClean="0"/>
              <a:t> </a:t>
            </a:r>
            <a:endParaRPr lang="en-US" smtClean="0"/>
          </a:p>
          <a:p>
            <a:r>
              <a:rPr lang="en-US" b="1" smtClean="0"/>
              <a:t>Talk to friends, neighbors and co-workers. Work together to decide how you should respond to a fire, earthquake or flood. What if you’re at home? What if you’re separated? Is anyone in your home disabled or have access and functional needs?</a:t>
            </a:r>
            <a:endParaRPr lang="en-US" smtClean="0"/>
          </a:p>
          <a:p>
            <a:r>
              <a:rPr lang="en-US" b="1" smtClean="0"/>
              <a:t> </a:t>
            </a:r>
            <a:endParaRPr lang="en-US" smtClean="0"/>
          </a:p>
          <a:p>
            <a:r>
              <a:rPr lang="en-US" b="1" smtClean="0"/>
              <a:t>Assign each person a specific role, such as grabbing the emergency kit or putting a leash on the dog. It prevents a duplication of efforts and everyone feels better if they have something to do.”</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DFAC1DA3-0781-4C5E-B25D-7C4B893C94AA}"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“Develop your emergency plan by first choosing an out-of-state contact. Remember that after a disaster, phone lines will probably be down and it may not be possible to make a local call. Long distance lines are typically the first to be restored. If you and your family are separated, you may not be able to reach others, but you should all be able to call “Aunt Sally in Arizona”, and say “I’m here, I’m okay.” Make sure to ask permission, and then give everyone in your disaster plan that number to memorize and include in your kits.</a:t>
            </a:r>
            <a:endParaRPr lang="en-US" smtClean="0"/>
          </a:p>
          <a:p>
            <a:r>
              <a:rPr lang="en-US" b="1" smtClean="0"/>
              <a:t>Find at least two evacuation routes out of your home office, or school. Your main route may be blocked or dangerous, so have a back up. If you’re bedroom is above the first floor, get an aluminum fire escape ladder.</a:t>
            </a:r>
            <a:endParaRPr lang="en-US" smtClean="0"/>
          </a:p>
          <a:p>
            <a:r>
              <a:rPr lang="en-US" b="1" smtClean="0"/>
              <a:t> </a:t>
            </a:r>
            <a:endParaRPr lang="en-US" smtClean="0"/>
          </a:p>
          <a:p>
            <a:r>
              <a:rPr lang="en-US" b="1" smtClean="0"/>
              <a:t>Choose two places to meet. One should be near your house, maybe on the nearest street corner, if you have to meet up outside. Your second meeting place should be outside your neighborhood, in case a larger disaster affects the whole area. You can meet at a post office, or your kids’ school.</a:t>
            </a:r>
            <a:endParaRPr lang="en-US" smtClean="0"/>
          </a:p>
          <a:p>
            <a:r>
              <a:rPr lang="en-US" b="1" smtClean="0"/>
              <a:t> </a:t>
            </a:r>
            <a:endParaRPr lang="en-US" smtClean="0"/>
          </a:p>
          <a:p>
            <a:r>
              <a:rPr lang="en-US" b="1" smtClean="0"/>
              <a:t>If you have pets, include them in your plan. Red Cross shelters can’t accept pets other than service animals. If you’re displaced from your home, you’ll need somewhere else for them to stay. Do some research now to find a kennel pet friendly hotel.”</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74ACC74E-B55E-4486-971A-0E9F0662F3E7}"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 “The Red Cross recommends you practice your emergency plan twice a year, a good way to remember is to do it when you change your clocks. </a:t>
            </a:r>
            <a:r>
              <a:rPr lang="en-US" i="1" smtClean="0"/>
              <a:t>(optional joke: Spring forward, fall back, crawl out the window)</a:t>
            </a:r>
            <a:r>
              <a:rPr lang="en-US" b="1" smtClean="0"/>
              <a:t>. Try evacuating through both of your escape routes and if an emergency ladder is part of your escape route, test it in your drills as well. Evacuate with your emergency kits and your pets, just as you would in a real disaster. You don’t want to be doing any of this for the first time when you’re actually in danger.</a:t>
            </a:r>
            <a:endParaRPr lang="en-US" smtClean="0"/>
          </a:p>
          <a:p>
            <a:r>
              <a:rPr lang="en-US" b="1" smtClean="0"/>
              <a:t> </a:t>
            </a:r>
            <a:endParaRPr lang="en-US" smtClean="0"/>
          </a:p>
          <a:p>
            <a:r>
              <a:rPr lang="en-US" b="1" smtClean="0"/>
              <a:t>When you practice your drills, it’s also a good time to review your kit for items nearing their expiration dates. You can make it fun, especially for children, by practicing your evacuation plan followed by a preparedness picnic at your meeting place with the provisions in your kit. Don’t forget to replace the provisions afterwards.</a:t>
            </a:r>
            <a:endParaRPr lang="en-US" smtClean="0"/>
          </a:p>
          <a:p>
            <a:r>
              <a:rPr lang="en-US" b="1" smtClean="0"/>
              <a:t> </a:t>
            </a:r>
            <a:endParaRPr lang="en-US" smtClean="0"/>
          </a:p>
          <a:p>
            <a:r>
              <a:rPr lang="en-US" b="1" smtClean="0"/>
              <a:t>You should also test your smoke detectors once a month. I test mine almost every time I cook, they work, you can test yours by pushing the test button on the device, if the sound goes off, they work, if not, please change your batteries. </a:t>
            </a:r>
            <a:endParaRPr lang="en-US" smtClean="0"/>
          </a:p>
          <a:p>
            <a:r>
              <a:rPr lang="en-US" b="1" smtClean="0"/>
              <a:t> </a:t>
            </a:r>
            <a:endParaRPr lang="en-US" smtClean="0"/>
          </a:p>
          <a:p>
            <a:r>
              <a:rPr lang="en-US" b="1" smtClean="0"/>
              <a:t>You can also register for the Shake Out Drill by visiting ShakeOut.org. Every year on the same day at the same time participants simulate a statewide earthquake and practice Drop, Cover and Hold on. Last year more than 3 million people participated.”</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ED3E0BF6-FD88-4CBE-8781-5E4678DDFCA8}"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“Here they are again. Now that you’ve learned what you should put in an emergency supplies kit and what to include in your disaster plan, let’s talk about…being informed. As a matter of fact, you’re doing it right now!</a:t>
            </a:r>
            <a:endParaRPr lang="en-US" smtClean="0"/>
          </a:p>
          <a:p>
            <a:r>
              <a:rPr lang="en-US" b="1" smtClean="0"/>
              <a:t> </a:t>
            </a:r>
            <a:endParaRPr lang="en-US" smtClean="0"/>
          </a:p>
          <a:p>
            <a:r>
              <a:rPr lang="en-US" b="1" smtClean="0"/>
              <a:t>Attending this presentation is a great step toward getting prepared. I encourage you to go further.”</a:t>
            </a:r>
            <a:endParaRPr lang="en-US" smtClean="0"/>
          </a:p>
          <a:p>
            <a:r>
              <a:rPr lang="en-US" smtClean="0"/>
              <a:t> </a:t>
            </a:r>
          </a:p>
          <a:p>
            <a:endParaRPr lang="en-US" smtClean="0"/>
          </a:p>
        </p:txBody>
      </p:sp>
      <p:sp>
        <p:nvSpPr>
          <p:cNvPr id="4" name="Slide Number Placeholder 3"/>
          <p:cNvSpPr>
            <a:spLocks noGrp="1"/>
          </p:cNvSpPr>
          <p:nvPr>
            <p:ph type="sldNum" sz="quarter" idx="5"/>
          </p:nvPr>
        </p:nvSpPr>
        <p:spPr/>
        <p:txBody>
          <a:bodyPr/>
          <a:lstStyle/>
          <a:p>
            <a:pPr>
              <a:defRPr/>
            </a:pPr>
            <a:fld id="{BB8DADBE-06AD-4752-9821-54200199D630}"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“In Los Angeles we are all particularly at risk for earthquakes. Everyone is also at risk for residential fires and pandemic flu. If you live near the coast, you may also be at risk for tsunamis, which can happen after an earthquake. If you live near a wilderness area, you may be in the path of wildfires. Do some online research or ask you neighbors to find out which disasters have affected your area in the past. Then you can learn which precautions to take. </a:t>
            </a:r>
            <a:endParaRPr lang="en-US" smtClean="0"/>
          </a:p>
          <a:p>
            <a:r>
              <a:rPr lang="en-US" b="1" smtClean="0"/>
              <a:t> </a:t>
            </a:r>
            <a:endParaRPr lang="en-US" smtClean="0"/>
          </a:p>
          <a:p>
            <a:r>
              <a:rPr lang="en-US" b="1" smtClean="0"/>
              <a:t>Heat waves are actually one of the most dangerous risks. They cause more injuries than any other weather-related incident. Heat cramps and heat stroke are very serious and often sneak up on you. The initial feeling of a headache or stomach cramps can be indicators that you are suffering the effects of a heat exhaustion. If you or someone else seems to be affected, find a cool place to rest, some water and don’t exert yourself.”</a:t>
            </a:r>
            <a:endParaRPr lang="en-US" smtClean="0"/>
          </a:p>
        </p:txBody>
      </p:sp>
      <p:sp>
        <p:nvSpPr>
          <p:cNvPr id="4" name="Slide Number Placeholder 3"/>
          <p:cNvSpPr>
            <a:spLocks noGrp="1"/>
          </p:cNvSpPr>
          <p:nvPr>
            <p:ph type="sldNum" sz="quarter" idx="5"/>
          </p:nvPr>
        </p:nvSpPr>
        <p:spPr/>
        <p:txBody>
          <a:bodyPr/>
          <a:lstStyle/>
          <a:p>
            <a:pPr>
              <a:defRPr/>
            </a:pPr>
            <a:fld id="{7459E687-E9BB-4C58-B08E-80D7FD764CE8}"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“As much as we don’t like to think about it, disasters do happen, right in our own backyard. These images come from some memorable and devastating events. Flooding from Hurricane Katrina, earthquakes in Chile, Japan and China, wildfires in California.”  </a:t>
            </a:r>
            <a:endParaRPr lang="en-US" smtClean="0"/>
          </a:p>
          <a:p>
            <a:r>
              <a:rPr lang="en-US" smtClean="0"/>
              <a:t> </a:t>
            </a:r>
          </a:p>
        </p:txBody>
      </p:sp>
      <p:sp>
        <p:nvSpPr>
          <p:cNvPr id="4" name="Slide Number Placeholder 3"/>
          <p:cNvSpPr>
            <a:spLocks noGrp="1"/>
          </p:cNvSpPr>
          <p:nvPr>
            <p:ph type="sldNum" sz="quarter" idx="5"/>
          </p:nvPr>
        </p:nvSpPr>
        <p:spPr/>
        <p:txBody>
          <a:bodyPr/>
          <a:lstStyle/>
          <a:p>
            <a:pPr>
              <a:defRPr/>
            </a:pPr>
            <a:fld id="{1CC5D761-5C10-44DE-AE4A-33CA13643801}"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“Know how local authorities will contact you in case of an emergency. In Los Angeles, the emergency Alert System will broadcast on KNX 1070 a.m. and KFI 640 a.m. The Red Cross will also use KNX 1070 to announce the locations of emergency shelters.</a:t>
            </a:r>
            <a:endParaRPr lang="en-US" smtClean="0"/>
          </a:p>
          <a:p>
            <a:r>
              <a:rPr lang="en-US" b="1" smtClean="0"/>
              <a:t> </a:t>
            </a:r>
            <a:endParaRPr lang="en-US" smtClean="0"/>
          </a:p>
          <a:p>
            <a:r>
              <a:rPr lang="en-US" b="1" smtClean="0"/>
              <a:t>LA County also has a FREE “reverse 911” system. In case of a disaster, 911 will call you. Your landlines are already registered. If you want to get notifications on your cell phone or by email, you can also register them at alert.lacounty.gov. I have met parents that registered a cell phone to the zip code of their children’s school. </a:t>
            </a:r>
            <a:endParaRPr lang="en-US" smtClean="0"/>
          </a:p>
          <a:p>
            <a:r>
              <a:rPr lang="en-US" b="1" smtClean="0"/>
              <a:t> </a:t>
            </a:r>
            <a:endParaRPr lang="en-US" smtClean="0"/>
          </a:p>
          <a:p>
            <a:r>
              <a:rPr lang="en-US" b="1" smtClean="0"/>
              <a:t>If you are ever notified to evacuate, please do so. There are always people who try to tough out a wildfire, flood, and they just end up having to be rescued. Give first responders a hand and get yourself out of harms way.</a:t>
            </a:r>
            <a:endParaRPr lang="en-US" smtClean="0"/>
          </a:p>
          <a:p>
            <a:r>
              <a:rPr lang="en-US" b="1" smtClean="0"/>
              <a:t> </a:t>
            </a:r>
            <a:endParaRPr lang="en-US" smtClean="0"/>
          </a:p>
          <a:p>
            <a:r>
              <a:rPr lang="en-US" b="1" smtClean="0"/>
              <a:t>Safe and Well is a website designed to let family and friends know you are safe after a disaster. By registering you can search or be searched for by family and friends with a message and your status as of the disaster using a pre-disaster address or phone number and full name.” </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428233AD-A08A-46AD-BB4D-EC86FA9EB832}"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 </a:t>
            </a:r>
            <a:endParaRPr lang="en-US" smtClean="0"/>
          </a:p>
          <a:p>
            <a:r>
              <a:rPr lang="en-US" b="1" smtClean="0"/>
              <a:t>“Learn about your surroundings. Conduct a “hazard hunt” around your home to identify potential risks. You are looking for are items that could fall over during an earthquake. Is that tall bookcase going to block an emergency exit? Is your plasma screen TV secured to the wall? You can strap them to wall studs to keep them in place or move them to a safer location. Look for fire hazards, like frayed wires or overloaded electrical outlets and make them safe. People can take extra steps to secure their home.  They can be sure their home is securely bolted to its foundations.  Ask a professional contractor to verify this.  Bolt water heaters and all gas appliances to wall studs.  Secure bookcases and tall furniture to wall studs.  Move heavy items to lower shelves.  Never hang mirrors or pictures above the bed.  Install latches in cabinets to keep them closed in case of shaking. Store hazardous or flammable chemicals in a closed cabinet, away from heat sources.</a:t>
            </a:r>
            <a:endParaRPr lang="en-US" smtClean="0"/>
          </a:p>
          <a:p>
            <a:r>
              <a:rPr lang="en-US" b="1" smtClean="0"/>
              <a:t> </a:t>
            </a:r>
            <a:endParaRPr lang="en-US" smtClean="0"/>
          </a:p>
          <a:p>
            <a:r>
              <a:rPr lang="en-US" b="1" smtClean="0"/>
              <a:t>You should also know how to shut off your water, electricity and gas in an emergency. While the Red Cross recommends you practice almost everything, we DON’T recommend you practice turning off the gas because the Dept. of water &amp; power or the gas company will have to come out to turn it back on. Just make sure you know where the shut off valve is located and keep the right kind of wrench nearby. The picture about is an example of one tool that works to shut off the gas. You can also use a crescent wrench. To turn off the value you usually find it in a parallel position to the gas line, use the wrench to turn the valve perpendicular. If you live in an apartment, ask your manager where the valve is.”</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537E713C-3160-463A-B2CF-87EFA410B137}"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“If you’re like most people now, you rely very heavily on your phone or GPS to get most places. In a disaster and without those tools do you know where your nearest hospital, police and fire station are? Find out their non-emergency phone numbers and keep a list by your phone and in your emergency kit. You can go to ReadyLA.org to find your nearest services, the site is run by the City of Los Angeles Emergency Management Department and it’s a great tool to use.”</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E53C5AD6-999B-4ACB-9BBA-D8B13F91F7C5}"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“Has anyone ever heard of running for a doorway in an earthquake? (some people nod, raise their hands) That is something we can all remember being taught at one point or another. Doorframes are no safer than any other part of the house and even if you get to one, there is a door in it that could hit you or hurt your fingers. </a:t>
            </a:r>
            <a:endParaRPr lang="en-US" smtClean="0"/>
          </a:p>
          <a:p>
            <a:r>
              <a:rPr lang="en-US" b="1" smtClean="0"/>
              <a:t> </a:t>
            </a:r>
            <a:endParaRPr lang="en-US" smtClean="0"/>
          </a:p>
          <a:p>
            <a:r>
              <a:rPr lang="en-US" b="1" smtClean="0"/>
              <a:t>The most important messages to convey about earthquakes are to “get a kit, make a plan and be informed” ahead of time, and to practice “drop, cover and hold on” in the case of a quake. </a:t>
            </a:r>
            <a:endParaRPr lang="en-US" smtClean="0"/>
          </a:p>
          <a:p>
            <a:r>
              <a:rPr lang="en-US" b="1" smtClean="0"/>
              <a:t> </a:t>
            </a:r>
            <a:endParaRPr lang="en-US" smtClean="0"/>
          </a:p>
          <a:p>
            <a:r>
              <a:rPr lang="en-US" b="1" smtClean="0"/>
              <a:t>Drop- means drop where you are, if you can crawl to a sturdy piece of furniture, do so, but do NOT run for a doorway or run to an exit, you could injure yourself or others. </a:t>
            </a:r>
            <a:endParaRPr lang="en-US" smtClean="0"/>
          </a:p>
          <a:p>
            <a:r>
              <a:rPr lang="en-US" b="1" smtClean="0"/>
              <a:t> </a:t>
            </a:r>
            <a:endParaRPr lang="en-US" smtClean="0"/>
          </a:p>
          <a:p>
            <a:r>
              <a:rPr lang="en-US" b="1" smtClean="0"/>
              <a:t>Cover- you want to cover your face and neck and protect yourself from flying objects.  </a:t>
            </a:r>
            <a:endParaRPr lang="en-US" smtClean="0"/>
          </a:p>
          <a:p>
            <a:r>
              <a:rPr lang="en-US" b="1" smtClean="0"/>
              <a:t> </a:t>
            </a:r>
            <a:endParaRPr lang="en-US" smtClean="0"/>
          </a:p>
          <a:p>
            <a:r>
              <a:rPr lang="en-US" b="1" smtClean="0"/>
              <a:t>Hold on- hold on to furniture, and move with it.” </a:t>
            </a:r>
            <a:endParaRPr lang="en-US" smtClean="0"/>
          </a:p>
        </p:txBody>
      </p:sp>
      <p:sp>
        <p:nvSpPr>
          <p:cNvPr id="4" name="Slide Number Placeholder 3"/>
          <p:cNvSpPr>
            <a:spLocks noGrp="1"/>
          </p:cNvSpPr>
          <p:nvPr>
            <p:ph type="sldNum" sz="quarter" idx="5"/>
          </p:nvPr>
        </p:nvSpPr>
        <p:spPr/>
        <p:txBody>
          <a:bodyPr/>
          <a:lstStyle/>
          <a:p>
            <a:pPr>
              <a:defRPr/>
            </a:pPr>
            <a:fld id="{A8D0B312-EFA9-4D1E-AE6E-AAFC39F8DFA7}"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“If you are in bed when the shaking occurs, you’ve hopefully moved all those heavy objects you identified during your “hazard hunt” a few slides earlier, and you’ve made your bedroom as safe as possible. So you want to cover your face with a pillow </a:t>
            </a:r>
            <a:r>
              <a:rPr lang="en-US" b="1" u="sng" dirty="0" smtClean="0"/>
              <a:t>[LIGHTLY] </a:t>
            </a:r>
            <a:r>
              <a:rPr lang="en-US" b="1" dirty="0" smtClean="0"/>
              <a:t>and avoid flying objects. Evacuate safely when possible. </a:t>
            </a:r>
            <a:endParaRPr lang="en-US" dirty="0" smtClean="0"/>
          </a:p>
          <a:p>
            <a:r>
              <a:rPr lang="en-US" b="1" dirty="0" smtClean="0"/>
              <a:t> </a:t>
            </a:r>
            <a:endParaRPr lang="en-US" dirty="0" smtClean="0"/>
          </a:p>
          <a:p>
            <a:r>
              <a:rPr lang="en-US" b="1" dirty="0" smtClean="0"/>
              <a:t>If you are in your car, you want to pull over safely IF POSSIBLE, stop and set your parking break and stay inside the vehicle until the shaking stops. If you can’t get over to the side of the road, slow with traffic and come to a stop. Pull the parking break and STAY INSIDE THE VEHICLE. Some people will not respond appropriately and may drive faster or erratically, you do not want to get out on the highway and be hit by a car. </a:t>
            </a:r>
            <a:endParaRPr lang="en-US" dirty="0" smtClean="0"/>
          </a:p>
          <a:p>
            <a:r>
              <a:rPr lang="en-US" b="1" dirty="0" smtClean="0"/>
              <a:t> </a:t>
            </a:r>
            <a:endParaRPr lang="en-US" dirty="0" smtClean="0"/>
          </a:p>
          <a:p>
            <a:r>
              <a:rPr lang="en-US" b="1" dirty="0" smtClean="0"/>
              <a:t>Avoid power lines, overhangs and underpasses if possible.”</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045900A1-A953-48AB-9614-13342A8BD8F6}"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a:defRPr/>
            </a:pPr>
            <a:r>
              <a:rPr lang="en-US" b="1" dirty="0" smtClean="0"/>
              <a:t>If you can’t find cover you should</a:t>
            </a:r>
            <a:endParaRPr lang="en-US" dirty="0" smtClean="0"/>
          </a:p>
          <a:p>
            <a:pPr>
              <a:defRPr/>
            </a:pPr>
            <a:r>
              <a:rPr lang="en-US" b="1" dirty="0" smtClean="0"/>
              <a:t> </a:t>
            </a:r>
            <a:endParaRPr lang="en-US" dirty="0" smtClean="0"/>
          </a:p>
          <a:p>
            <a:pPr marL="181230" indent="-181230">
              <a:buFont typeface="Arial" pitchFamily="34" charset="0"/>
              <a:buChar char="•"/>
              <a:defRPr/>
            </a:pPr>
            <a:r>
              <a:rPr lang="en-US" b="1" dirty="0" smtClean="0"/>
              <a:t>Drop to the ground near an interior wall </a:t>
            </a:r>
            <a:endParaRPr lang="en-US" dirty="0" smtClean="0"/>
          </a:p>
          <a:p>
            <a:pPr marL="181230" indent="-181230">
              <a:buFont typeface="Arial" pitchFamily="34" charset="0"/>
              <a:buChar char="•"/>
              <a:defRPr/>
            </a:pPr>
            <a:r>
              <a:rPr lang="en-US" b="1" dirty="0" smtClean="0"/>
              <a:t>Stay clear of windows and exterior doorways</a:t>
            </a:r>
            <a:endParaRPr lang="en-US" dirty="0" smtClean="0"/>
          </a:p>
          <a:p>
            <a:pPr marL="181230" indent="-181230">
              <a:buFont typeface="Arial" pitchFamily="34" charset="0"/>
              <a:buChar char="•"/>
              <a:defRPr/>
            </a:pPr>
            <a:r>
              <a:rPr lang="en-US" b="1" dirty="0" smtClean="0"/>
              <a:t>Cover as much as possible, especially your head and neck</a:t>
            </a:r>
            <a:endParaRPr lang="en-US" dirty="0" smtClean="0"/>
          </a:p>
          <a:p>
            <a:pPr marL="181230" indent="-181230">
              <a:buFont typeface="Arial" pitchFamily="34" charset="0"/>
              <a:buChar char="•"/>
              <a:defRPr/>
            </a:pPr>
            <a:r>
              <a:rPr lang="en-US" b="1" dirty="0" smtClean="0"/>
              <a:t>Hold on until shaking stops</a:t>
            </a:r>
            <a:endParaRPr lang="en-US" dirty="0" smtClean="0"/>
          </a:p>
          <a:p>
            <a:pPr marL="181230" indent="-181230">
              <a:buFont typeface="Arial" pitchFamily="34" charset="0"/>
              <a:buChar char="•"/>
              <a:defRPr/>
            </a:pPr>
            <a:r>
              <a:rPr lang="en-US" b="1" dirty="0" smtClean="0"/>
              <a:t>Once shaking ends, carefully evacuate building</a:t>
            </a: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5B7839A1-DC2D-483A-97A8-3E740B9F04FA}"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“Everyone should have smoke detectors in their home.  Install one outside each bedroom, and at least one on every floor.  Have at least one fire extinguisher at home, and learn how to use it. You can contact the fire department to schedule a time to go an learn how to safely use an extinguisher. Consider installing an arc-fault circuit interrupter at the main electrical box to prevent electrical fires.  Also consider a home fire sprinkler system.  If there are bars on the windows and doors, be sure to install a quick-release on the inside.  Clean and maintain all home heating sources at least once a year.  Space heaters should be certified safe by an independent laboratory.  Unplug them anytime the home is empty.</a:t>
            </a:r>
            <a:endParaRPr lang="en-US" smtClean="0"/>
          </a:p>
          <a:p>
            <a:r>
              <a:rPr lang="en-US" b="1" smtClean="0"/>
              <a:t> </a:t>
            </a:r>
            <a:endParaRPr lang="en-US" smtClean="0"/>
          </a:p>
          <a:p>
            <a:r>
              <a:rPr lang="en-US" b="1" smtClean="0"/>
              <a:t>The number one cause for home fires is unattended cooking in the kitchen, after that, space heaters, frayed wires, overloaded electrical outlets and candles left alone.”</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CE7ECB65-D7D5-419B-B76A-268FB8E57E89}"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a:t>
            </a:r>
            <a:r>
              <a:rPr lang="en-US" smtClean="0"/>
              <a:t> </a:t>
            </a:r>
            <a:r>
              <a:rPr lang="en-US" b="1" smtClean="0"/>
              <a:t>If you find yourself in a building that is on fire, get out and stay out. The hardest thing to say to groups, is this, don’t go back into a burning building for anything, not for property, not for pets, not even for other people. The first thing you should do when you get out safely is call 911 and get help on the way. If you go back into a building you don’t know the person was able to get out through another route and you can easily become another person that needs saving. You can help much more by serving as a point of information for trained emergency responders.</a:t>
            </a:r>
            <a:endParaRPr lang="en-US" smtClean="0"/>
          </a:p>
          <a:p>
            <a:r>
              <a:rPr lang="en-US" b="1" smtClean="0"/>
              <a:t> </a:t>
            </a:r>
            <a:endParaRPr lang="en-US" smtClean="0"/>
          </a:p>
          <a:p>
            <a:r>
              <a:rPr lang="en-US" b="1" smtClean="0"/>
              <a:t>If you could not get out right away. Smoke rises, so you need to get low and crawl out. More people experience injuries from smoke inhalation than from flames. Crawl low to your nearest exit and briefly touch the door with the back of your hand. Do you know what your feeling for? (pause for answer: heat) Heat. If the door is hot, do not open it, fire is likely on the other side. Crawl to your other exit and test again. </a:t>
            </a:r>
            <a:endParaRPr lang="en-US" smtClean="0"/>
          </a:p>
          <a:p>
            <a:r>
              <a:rPr lang="en-US" b="1" smtClean="0"/>
              <a:t> </a:t>
            </a:r>
            <a:endParaRPr lang="en-US" smtClean="0"/>
          </a:p>
          <a:p>
            <a:r>
              <a:rPr lang="en-US" b="1" smtClean="0"/>
              <a:t>If your second exit is blocked, stuff any additional cloth or material you have under doorways to keep smoke from getting in. Cover your mouth and nose with your shirt as well. Crawl to the window, open it, break it if you have to and signal out for help. Emergency responders are trained to recognize this as a signal, that you are trapped and need help. </a:t>
            </a:r>
            <a:endParaRPr lang="en-US" smtClean="0"/>
          </a:p>
          <a:p>
            <a:r>
              <a:rPr lang="en-US" b="1" smtClean="0"/>
              <a:t> </a:t>
            </a:r>
            <a:endParaRPr lang="en-US" smtClean="0"/>
          </a:p>
          <a:p>
            <a:r>
              <a:rPr lang="en-US" b="1" smtClean="0"/>
              <a:t>If your clothes catch on fire, do not run, this will make the flames worse. You want to stop, drop and roll to smother the flames.”</a:t>
            </a:r>
            <a:endParaRPr lang="en-US" smtClean="0"/>
          </a:p>
        </p:txBody>
      </p:sp>
      <p:sp>
        <p:nvSpPr>
          <p:cNvPr id="4" name="Slide Number Placeholder 3"/>
          <p:cNvSpPr>
            <a:spLocks noGrp="1"/>
          </p:cNvSpPr>
          <p:nvPr>
            <p:ph type="sldNum" sz="quarter" idx="5"/>
          </p:nvPr>
        </p:nvSpPr>
        <p:spPr/>
        <p:txBody>
          <a:bodyPr/>
          <a:lstStyle/>
          <a:p>
            <a:pPr>
              <a:defRPr/>
            </a:pPr>
            <a:fld id="{9EE566DF-8010-493D-B172-1F2253475BE2}"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There are two different kinds of alerts surrounding flooding: a flood watch and a flood warning.</a:t>
            </a:r>
          </a:p>
          <a:p>
            <a:endParaRPr lang="en-US" dirty="0" smtClean="0"/>
          </a:p>
          <a:p>
            <a:r>
              <a:rPr lang="en-US" dirty="0" smtClean="0"/>
              <a:t>Flood watch means that flooding is possible in your area. While this may not occur, be prepared to evacuate at a moment’s notice and stay tuned to local news agencies.</a:t>
            </a:r>
          </a:p>
          <a:p>
            <a:endParaRPr lang="en-US" dirty="0" smtClean="0"/>
          </a:p>
          <a:p>
            <a:r>
              <a:rPr lang="en-US" dirty="0" smtClean="0"/>
              <a:t>Flood warning means that a flood is either currently occurring or is on its way. When you hear a flood warning, evacuate immediately  to higher ground.</a:t>
            </a:r>
          </a:p>
          <a:p>
            <a:endParaRPr lang="en-US" dirty="0" smtClean="0"/>
          </a:p>
        </p:txBody>
      </p:sp>
      <p:sp>
        <p:nvSpPr>
          <p:cNvPr id="4" name="Slide Number Placeholder 3"/>
          <p:cNvSpPr>
            <a:spLocks noGrp="1"/>
          </p:cNvSpPr>
          <p:nvPr>
            <p:ph type="sldNum" sz="quarter" idx="5"/>
          </p:nvPr>
        </p:nvSpPr>
        <p:spPr/>
        <p:txBody>
          <a:bodyPr/>
          <a:lstStyle/>
          <a:p>
            <a:pPr>
              <a:defRPr/>
            </a:pPr>
            <a:fld id="{9EE566DF-8010-493D-B172-1F2253475BE2}"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have received a flood warning, it is important to evacuate to higher ground as soon as possible. Tune your car or portable radio to a NOAA radio station to get information about where and when flooding is occurring. Children may be curious and want to jump or play in flood waters. However, this water is often contaminated and can continue to rise. Keep children away from flood waters to protect them from disease or being swept away. While driving, avoid any flooded roads. You never know how deep the water is or if the water will continue to rise causing you to become stuck. Additionally, most cars can be swept away in less than two feet of moving water. </a:t>
            </a:r>
          </a:p>
          <a:p>
            <a:endParaRPr lang="en-US" dirty="0"/>
          </a:p>
        </p:txBody>
      </p:sp>
      <p:sp>
        <p:nvSpPr>
          <p:cNvPr id="4" name="Slide Number Placeholder 3"/>
          <p:cNvSpPr>
            <a:spLocks noGrp="1"/>
          </p:cNvSpPr>
          <p:nvPr>
            <p:ph type="sldNum" sz="quarter" idx="10"/>
          </p:nvPr>
        </p:nvSpPr>
        <p:spPr/>
        <p:txBody>
          <a:bodyPr/>
          <a:lstStyle/>
          <a:p>
            <a:pPr>
              <a:defRPr/>
            </a:pPr>
            <a:fld id="{F90005E1-F533-4366-920B-7290238725AD}" type="slidenum">
              <a:rPr lang="en-US" smtClean="0"/>
              <a:pPr>
                <a:defRPr/>
              </a:pPr>
              <a:t>29</a:t>
            </a:fld>
            <a:endParaRPr lang="en-US" dirty="0"/>
          </a:p>
        </p:txBody>
      </p:sp>
    </p:spTree>
    <p:extLst>
      <p:ext uri="{BB962C8B-B14F-4D97-AF65-F5344CB8AC3E}">
        <p14:creationId xmlns:p14="http://schemas.microsoft.com/office/powerpoint/2010/main" xmlns="" val="219852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700" b="1" dirty="0" smtClean="0">
                <a:latin typeface="Arial Narrow" pitchFamily="34" charset="0"/>
              </a:rPr>
              <a:t>Script:</a:t>
            </a:r>
            <a:r>
              <a:rPr lang="en-US" sz="2700" b="1" baseline="0" dirty="0" smtClean="0">
                <a:latin typeface="Arial Narrow" pitchFamily="34" charset="0"/>
              </a:rPr>
              <a:t> </a:t>
            </a:r>
          </a:p>
          <a:p>
            <a:r>
              <a:rPr lang="en-US" sz="2700" b="1" baseline="0" dirty="0" smtClean="0">
                <a:latin typeface="Arial Narrow" pitchFamily="34" charset="0"/>
              </a:rPr>
              <a:t>“Disasters DO happen, we know that, but even that knowledge does not motivate most people to take action. There are many reasons people don’t get prepared, but for the most part they break down into these 4 categories, odds are you have fit into or been a part of one of these groups at one point of another.” </a:t>
            </a:r>
          </a:p>
          <a:p>
            <a:endParaRPr lang="en-US" sz="2700" b="0" baseline="0" dirty="0" smtClean="0">
              <a:latin typeface="Arial Narrow" pitchFamily="34" charset="0"/>
            </a:endParaRPr>
          </a:p>
          <a:p>
            <a:r>
              <a:rPr lang="en-US" sz="2700" b="0" baseline="0" dirty="0" smtClean="0">
                <a:latin typeface="Arial Narrow" pitchFamily="34" charset="0"/>
              </a:rPr>
              <a:t>Note to presenters: click and go through each one – do not spend much time just read aloud to the group. </a:t>
            </a:r>
          </a:p>
          <a:p>
            <a:endParaRPr lang="en-US" sz="2700" b="0" baseline="0" dirty="0" smtClean="0">
              <a:latin typeface="Arial Narrow" pitchFamily="34" charset="0"/>
            </a:endParaRPr>
          </a:p>
          <a:p>
            <a:r>
              <a:rPr lang="en-US" sz="2700" b="0" baseline="0" dirty="0" smtClean="0">
                <a:latin typeface="Arial Narrow" pitchFamily="34" charset="0"/>
              </a:rPr>
              <a:t>Background info - </a:t>
            </a:r>
            <a:endParaRPr lang="en-US" sz="2700" b="0" dirty="0" smtClean="0">
              <a:latin typeface="Arial Narrow" pitchFamily="34" charset="0"/>
            </a:endParaRPr>
          </a:p>
          <a:p>
            <a:r>
              <a:rPr lang="en-US" sz="2700" b="1" dirty="0" smtClean="0">
                <a:latin typeface="Arial Narrow" pitchFamily="34" charset="0"/>
              </a:rPr>
              <a:t>Preparedness barriers</a:t>
            </a:r>
            <a:br>
              <a:rPr lang="en-US" sz="2700" b="1" dirty="0" smtClean="0">
                <a:latin typeface="Arial Narrow" pitchFamily="34" charset="0"/>
              </a:rPr>
            </a:br>
            <a:r>
              <a:rPr lang="en-US" b="1" dirty="0" smtClean="0">
                <a:latin typeface="Arial Narrow" pitchFamily="34" charset="0"/>
              </a:rPr>
              <a:t>Denial  </a:t>
            </a:r>
          </a:p>
          <a:p>
            <a:endParaRPr lang="en-US" dirty="0" smtClean="0">
              <a:latin typeface="Arial Narrow" pitchFamily="34" charset="0"/>
            </a:endParaRPr>
          </a:p>
          <a:p>
            <a:r>
              <a:rPr lang="en-US" dirty="0" smtClean="0">
                <a:latin typeface="Arial Narrow" pitchFamily="34" charset="0"/>
              </a:rPr>
              <a:t>There</a:t>
            </a:r>
            <a:r>
              <a:rPr lang="en-US" baseline="0" dirty="0" smtClean="0">
                <a:latin typeface="Arial Narrow" pitchFamily="34" charset="0"/>
              </a:rPr>
              <a:t> are m</a:t>
            </a:r>
            <a:r>
              <a:rPr lang="en-US" dirty="0" smtClean="0">
                <a:latin typeface="Arial Narrow" pitchFamily="34" charset="0"/>
              </a:rPr>
              <a:t>any</a:t>
            </a:r>
            <a:r>
              <a:rPr lang="en-US" baseline="0" dirty="0" smtClean="0">
                <a:latin typeface="Arial Narrow" pitchFamily="34" charset="0"/>
              </a:rPr>
              <a:t> reasons but  they can be grouped this way:</a:t>
            </a:r>
          </a:p>
          <a:p>
            <a:pPr lvl="1"/>
            <a:r>
              <a:rPr lang="en-US" baseline="0" dirty="0" smtClean="0">
                <a:latin typeface="Arial Narrow" pitchFamily="34" charset="0"/>
              </a:rPr>
              <a:t>Mark </a:t>
            </a:r>
            <a:r>
              <a:rPr lang="en-US" baseline="0" dirty="0" err="1" smtClean="0">
                <a:latin typeface="Arial Narrow" pitchFamily="34" charset="0"/>
              </a:rPr>
              <a:t>Benthien’s</a:t>
            </a:r>
            <a:r>
              <a:rPr lang="en-US" baseline="0" dirty="0" smtClean="0">
                <a:latin typeface="Arial Narrow" pitchFamily="34" charset="0"/>
              </a:rPr>
              <a:t> Group #1: the WBs (the Why Bothers) correlates with the textbook Denials (most often unconscious): </a:t>
            </a:r>
          </a:p>
          <a:p>
            <a:pPr lvl="2"/>
            <a:endParaRPr lang="en-US" baseline="0" dirty="0" smtClean="0">
              <a:latin typeface="Arial Narrow" pitchFamily="34" charset="0"/>
            </a:endParaRPr>
          </a:p>
          <a:p>
            <a:pPr lvl="2"/>
            <a:r>
              <a:rPr lang="en-US" baseline="0" dirty="0" smtClean="0">
                <a:latin typeface="Arial Narrow" pitchFamily="34" charset="0"/>
              </a:rPr>
              <a:t>Denial #1: It won’t happen</a:t>
            </a:r>
          </a:p>
          <a:p>
            <a:pPr lvl="2"/>
            <a:r>
              <a:rPr lang="en-US" baseline="0" dirty="0" smtClean="0">
                <a:latin typeface="Arial Narrow" pitchFamily="34" charset="0"/>
              </a:rPr>
              <a:t>Denial #2: If it does happen, it won’t affect me. </a:t>
            </a:r>
          </a:p>
          <a:p>
            <a:pPr lvl="2"/>
            <a:r>
              <a:rPr lang="en-US" baseline="0" dirty="0" smtClean="0">
                <a:latin typeface="Arial Narrow" pitchFamily="34" charset="0"/>
              </a:rPr>
              <a:t>Denial #3: If it does happen and it does affect me, then it won’t be that bad. There are people who will help me. </a:t>
            </a:r>
          </a:p>
          <a:p>
            <a:pPr lvl="1"/>
            <a:endParaRPr lang="en-US" baseline="0" dirty="0" smtClean="0">
              <a:latin typeface="Arial Narrow" pitchFamily="34" charset="0"/>
            </a:endParaRPr>
          </a:p>
          <a:p>
            <a:pPr lvl="1"/>
            <a:r>
              <a:rPr lang="en-US" baseline="0" dirty="0" err="1" smtClean="0">
                <a:latin typeface="Arial Narrow" pitchFamily="34" charset="0"/>
              </a:rPr>
              <a:t>Benthien’s</a:t>
            </a:r>
            <a:r>
              <a:rPr lang="en-US" baseline="0" dirty="0" smtClean="0">
                <a:latin typeface="Arial Narrow" pitchFamily="34" charset="0"/>
              </a:rPr>
              <a:t>  Group #2: the DBs (the Don’t Bothers) correlates with the textbook Denials</a:t>
            </a:r>
          </a:p>
          <a:p>
            <a:pPr lvl="2"/>
            <a:r>
              <a:rPr lang="en-US" baseline="0" dirty="0" smtClean="0">
                <a:latin typeface="Arial Narrow" pitchFamily="34" charset="0"/>
              </a:rPr>
              <a:t>Denial #4: If it does happen to me and it is that bad, there is nothing I could have done about it anyways. </a:t>
            </a:r>
          </a:p>
          <a:p>
            <a:endParaRPr lang="en-US" baseline="0" dirty="0" smtClean="0">
              <a:latin typeface="Arial Narrow" pitchFamily="34" charset="0"/>
            </a:endParaRPr>
          </a:p>
          <a:p>
            <a:endParaRPr lang="en-US" baseline="0" dirty="0" smtClean="0">
              <a:latin typeface="Arial Narrow" pitchFamily="34" charset="0"/>
            </a:endParaRPr>
          </a:p>
          <a:p>
            <a:pPr marL="168038" indent="-168038">
              <a:buFont typeface="Arial" pitchFamily="34" charset="0"/>
              <a:buChar char="•"/>
            </a:pPr>
            <a:r>
              <a:rPr lang="en-US" baseline="0" dirty="0" smtClean="0">
                <a:latin typeface="Arial Narrow" pitchFamily="34" charset="0"/>
              </a:rPr>
              <a:t>We are 9-1-1 dependent, you hear people say that’s their plan – statistically the more affluent a community the more likely they are to rely on services of 9-1-1 to assist</a:t>
            </a:r>
          </a:p>
          <a:p>
            <a:pPr marL="168038" indent="-168038">
              <a:buFont typeface="Arial" pitchFamily="34" charset="0"/>
              <a:buChar char="•"/>
            </a:pPr>
            <a:r>
              <a:rPr lang="en-US" dirty="0" smtClean="0">
                <a:latin typeface="Arial Narrow" pitchFamily="34" charset="0"/>
              </a:rPr>
              <a:t>They think someone is going to take care of them</a:t>
            </a:r>
          </a:p>
          <a:p>
            <a:pPr marL="168038" indent="-168038">
              <a:buFont typeface="Arial" pitchFamily="34" charset="0"/>
              <a:buChar char="•"/>
            </a:pPr>
            <a:r>
              <a:rPr lang="en-US" dirty="0" smtClean="0">
                <a:latin typeface="Arial Narrow" pitchFamily="34" charset="0"/>
              </a:rPr>
              <a:t>In California -</a:t>
            </a:r>
            <a:r>
              <a:rPr lang="en-US" baseline="0" dirty="0" smtClean="0">
                <a:latin typeface="Arial Narrow" pitchFamily="34" charset="0"/>
              </a:rPr>
              <a:t> </a:t>
            </a:r>
            <a:r>
              <a:rPr lang="en-US" dirty="0" smtClean="0">
                <a:latin typeface="Arial Narrow" pitchFamily="34" charset="0"/>
              </a:rPr>
              <a:t>We live in paradise, which lulls us into a false sense of security, but </a:t>
            </a:r>
            <a:r>
              <a:rPr lang="en-US" dirty="0" err="1" smtClean="0">
                <a:latin typeface="Arial Narrow" pitchFamily="34" charset="0"/>
              </a:rPr>
              <a:t>SoCAL</a:t>
            </a:r>
            <a:r>
              <a:rPr lang="en-US" dirty="0" smtClean="0">
                <a:latin typeface="Arial Narrow" pitchFamily="34" charset="0"/>
              </a:rPr>
              <a:t> is as vulnerable to disaster as anywhere else in the world.</a:t>
            </a:r>
          </a:p>
          <a:p>
            <a:pPr marL="168038" indent="-168038">
              <a:buFont typeface="Arial" pitchFamily="34" charset="0"/>
              <a:buChar char="•"/>
            </a:pPr>
            <a:r>
              <a:rPr lang="en-US" dirty="0" smtClean="0">
                <a:latin typeface="Arial Narrow" pitchFamily="34" charset="0"/>
              </a:rPr>
              <a:t>People's past experience and beliefs play a role </a:t>
            </a:r>
          </a:p>
          <a:p>
            <a:pPr marL="625238" lvl="1" indent="-168038">
              <a:buFont typeface="Arial" pitchFamily="34" charset="0"/>
              <a:buChar char="•"/>
            </a:pPr>
            <a:r>
              <a:rPr lang="en-US" dirty="0" smtClean="0">
                <a:latin typeface="Arial Narrow" pitchFamily="34" charset="0"/>
              </a:rPr>
              <a:t>Immigrant</a:t>
            </a:r>
            <a:r>
              <a:rPr lang="en-US" baseline="0" dirty="0" smtClean="0">
                <a:latin typeface="Arial Narrow" pitchFamily="34" charset="0"/>
              </a:rPr>
              <a:t> communities – melting pot of cultures here all with different practices, experience in past disasters ex: lived through the 1933 Quake – I know what to do… well, a lot has changed since then – more structures, more people, more destruction, more dependency</a:t>
            </a:r>
            <a:endParaRPr lang="en-US" dirty="0" smtClean="0">
              <a:latin typeface="Arial Narrow" pitchFamily="34" charset="0"/>
            </a:endParaRPr>
          </a:p>
          <a:p>
            <a:pPr marL="168038" indent="-168038">
              <a:buFont typeface="Arial" pitchFamily="34" charset="0"/>
              <a:buChar char="•"/>
            </a:pPr>
            <a:r>
              <a:rPr lang="en-US" dirty="0" smtClean="0">
                <a:latin typeface="Arial Narrow" pitchFamily="34" charset="0"/>
              </a:rPr>
              <a:t>Believe preparedness takes too much effort, is too expensive, is unachievable, unnecessary</a:t>
            </a:r>
          </a:p>
          <a:p>
            <a:endParaRPr lang="en-US" dirty="0"/>
          </a:p>
        </p:txBody>
      </p:sp>
      <p:sp>
        <p:nvSpPr>
          <p:cNvPr id="4" name="Slide Number Placeholder 3"/>
          <p:cNvSpPr>
            <a:spLocks noGrp="1"/>
          </p:cNvSpPr>
          <p:nvPr>
            <p:ph type="sldNum" sz="quarter" idx="10"/>
          </p:nvPr>
        </p:nvSpPr>
        <p:spPr/>
        <p:txBody>
          <a:bodyPr/>
          <a:lstStyle/>
          <a:p>
            <a:pPr>
              <a:defRPr/>
            </a:pPr>
            <a:fld id="{F90005E1-F533-4366-920B-7290238725AD}" type="slidenum">
              <a:rPr lang="en-US" smtClean="0"/>
              <a:pPr>
                <a:defRPr/>
              </a:pPr>
              <a:t>3</a:t>
            </a:fld>
            <a:endParaRPr lang="en-US" dirty="0"/>
          </a:p>
        </p:txBody>
      </p:sp>
    </p:spTree>
    <p:extLst>
      <p:ext uri="{BB962C8B-B14F-4D97-AF65-F5344CB8AC3E}">
        <p14:creationId xmlns:p14="http://schemas.microsoft.com/office/powerpoint/2010/main" xmlns="" val="1064095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 flood, return home only after officials have determined that your home is safe. Before entering your home, check for any damage. This may include structural damage and damage to power and gas lines. If power lines are down by your home, do not step in any puddles and if you smell gas or hear hissing, call the fire department. If you have a porch, check it for soundness before walking onto it. Once in your home, check for any additional damage. Look in your refrigerator and pantry for any water damage. Throw away any food or water that may have been contaminated by the flood. Never use contaminated water for cooking or cleaning. Your local authorities will be able to provide more information on water purification techniques. Flooding can bring unwanted visitors into homes. Watch out for any animals that may have moved in, especially snakes.</a:t>
            </a:r>
          </a:p>
          <a:p>
            <a:endParaRPr lang="en-US" dirty="0"/>
          </a:p>
        </p:txBody>
      </p:sp>
      <p:sp>
        <p:nvSpPr>
          <p:cNvPr id="4" name="Slide Number Placeholder 3"/>
          <p:cNvSpPr>
            <a:spLocks noGrp="1"/>
          </p:cNvSpPr>
          <p:nvPr>
            <p:ph type="sldNum" sz="quarter" idx="10"/>
          </p:nvPr>
        </p:nvSpPr>
        <p:spPr/>
        <p:txBody>
          <a:bodyPr/>
          <a:lstStyle/>
          <a:p>
            <a:pPr>
              <a:defRPr/>
            </a:pPr>
            <a:fld id="{F90005E1-F533-4366-920B-7290238725AD}" type="slidenum">
              <a:rPr lang="en-US" smtClean="0"/>
              <a:pPr>
                <a:defRPr/>
              </a:pPr>
              <a:t>30</a:t>
            </a:fld>
            <a:endParaRPr lang="en-US" dirty="0"/>
          </a:p>
        </p:txBody>
      </p:sp>
    </p:spTree>
    <p:extLst>
      <p:ext uri="{BB962C8B-B14F-4D97-AF65-F5344CB8AC3E}">
        <p14:creationId xmlns:p14="http://schemas.microsoft.com/office/powerpoint/2010/main" xmlns="" val="3264867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two websites are good locations to learn more details on flood preparedness.</a:t>
            </a:r>
          </a:p>
          <a:p>
            <a:endParaRPr lang="en-US" baseline="0" dirty="0" smtClean="0"/>
          </a:p>
          <a:p>
            <a:r>
              <a:rPr lang="en-US" baseline="0" dirty="0" smtClean="0"/>
              <a:t>The last two websites are good websites to learn what the city and county of Los Angeles are doing </a:t>
            </a:r>
            <a:r>
              <a:rPr lang="en-US" baseline="0" smtClean="0"/>
              <a:t>to prepare for El Nino.</a:t>
            </a:r>
            <a:endParaRPr lang="en-US" dirty="0"/>
          </a:p>
        </p:txBody>
      </p:sp>
      <p:sp>
        <p:nvSpPr>
          <p:cNvPr id="4" name="Slide Number Placeholder 3"/>
          <p:cNvSpPr>
            <a:spLocks noGrp="1"/>
          </p:cNvSpPr>
          <p:nvPr>
            <p:ph type="sldNum" sz="quarter" idx="10"/>
          </p:nvPr>
        </p:nvSpPr>
        <p:spPr/>
        <p:txBody>
          <a:bodyPr/>
          <a:lstStyle/>
          <a:p>
            <a:pPr>
              <a:defRPr/>
            </a:pPr>
            <a:fld id="{F90005E1-F533-4366-920B-7290238725AD}" type="slidenum">
              <a:rPr lang="en-US" smtClean="0"/>
              <a:pPr>
                <a:defRPr/>
              </a:pPr>
              <a:t>31</a:t>
            </a:fld>
            <a:endParaRPr lang="en-US" dirty="0"/>
          </a:p>
        </p:txBody>
      </p:sp>
    </p:spTree>
    <p:extLst>
      <p:ext uri="{BB962C8B-B14F-4D97-AF65-F5344CB8AC3E}">
        <p14:creationId xmlns:p14="http://schemas.microsoft.com/office/powerpoint/2010/main" xmlns="" val="501613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“So, you’ve learned how to make your home safer, what to do in an earthquake and in a fire. These are all important things to know, but definitely not an exhaustive list. We have plenty of other resources that could help you get ready and I’ll take you through a few of them now.</a:t>
            </a:r>
            <a:endParaRPr lang="en-US" smtClean="0"/>
          </a:p>
          <a:p>
            <a:r>
              <a:rPr lang="en-US" b="1" smtClean="0"/>
              <a:t> </a:t>
            </a:r>
            <a:endParaRPr lang="en-US" smtClean="0"/>
          </a:p>
          <a:p>
            <a:r>
              <a:rPr lang="en-US" b="1" smtClean="0"/>
              <a:t>PrepareSoCal — a public awareness campaign to create more resilient communities that are better equipped to help each other prevent, prepare for and respond to life-threatening disasters. </a:t>
            </a:r>
            <a:r>
              <a:rPr lang="en-US" b="1" u="sng" smtClean="0">
                <a:hlinkClick r:id="rId3"/>
              </a:rPr>
              <a:t>www.PrepareSoCal.org</a:t>
            </a:r>
            <a:r>
              <a:rPr lang="en-US" b="1" smtClean="0"/>
              <a:t> is a great site with plenty of tools you can utilize. </a:t>
            </a:r>
            <a:endParaRPr lang="en-US" smtClean="0"/>
          </a:p>
          <a:p>
            <a:r>
              <a:rPr lang="en-US" b="1" smtClean="0"/>
              <a:t> </a:t>
            </a:r>
            <a:endParaRPr lang="en-US" smtClean="0"/>
          </a:p>
          <a:p>
            <a:r>
              <a:rPr lang="en-US" b="1" smtClean="0"/>
              <a:t>We highly recommend at least 1 if not 2 members in your family take a CPR/First Aid class. You never know who might need help. You can sign up by calling: 1-800-RED-CROSS  to find a class near you.</a:t>
            </a:r>
            <a:endParaRPr lang="en-US" smtClean="0"/>
          </a:p>
          <a:p>
            <a:r>
              <a:rPr lang="en-US" b="1" smtClean="0"/>
              <a:t>	</a:t>
            </a:r>
            <a:endParaRPr lang="en-US" smtClean="0"/>
          </a:p>
          <a:p>
            <a:r>
              <a:rPr lang="en-US" b="1" smtClean="0"/>
              <a:t>Has anyone heard of CERT? The Community Emergency Response Team (CERT) is a program run by the Fire department that trains groups on how to work together and respond in a disaster. They cover light first aid, triage and search and rescue and at the end they light a fire and let you put it out with an extinguisher. For more information go to http://www.citizencorps.gov/cert”</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E0BBB665-EEC4-4F54-B060-69989930350E}"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“If the internet is not working, features on your First Aid app will still work – checklists and important steps are still available, the emergency call feature most likely will NOT work – you can download this app to iPads and iTouch as well – but once again without internet connection or phone plan the call feature will not work on either of those devices. </a:t>
            </a:r>
            <a:endParaRPr lang="en-US" smtClean="0"/>
          </a:p>
          <a:p>
            <a:r>
              <a:rPr lang="en-US" b="1" smtClean="0"/>
              <a:t> </a:t>
            </a:r>
            <a:endParaRPr lang="en-US" smtClean="0"/>
          </a:p>
          <a:p>
            <a:r>
              <a:rPr lang="en-US" b="1" smtClean="0"/>
              <a:t>Our Shelter View app is reliant on an online database and will most likely not work without the internet/for RED CROSS SHELTER locations you can always tune in your radio local emergency broadcasting. “</a:t>
            </a:r>
            <a:endParaRPr lang="en-US" smtClean="0"/>
          </a:p>
          <a:p>
            <a:r>
              <a:rPr lang="en-US" smtClean="0"/>
              <a:t> </a:t>
            </a:r>
          </a:p>
        </p:txBody>
      </p:sp>
      <p:sp>
        <p:nvSpPr>
          <p:cNvPr id="4" name="Slide Number Placeholder 3"/>
          <p:cNvSpPr>
            <a:spLocks noGrp="1"/>
          </p:cNvSpPr>
          <p:nvPr>
            <p:ph type="sldNum" sz="quarter" idx="5"/>
          </p:nvPr>
        </p:nvSpPr>
        <p:spPr/>
        <p:txBody>
          <a:bodyPr/>
          <a:lstStyle/>
          <a:p>
            <a:pPr>
              <a:defRPr/>
            </a:pPr>
            <a:fld id="{E061D5A8-01E2-440A-B004-C2D1E5C7B9E9}"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“Ready Rating (</a:t>
            </a:r>
            <a:r>
              <a:rPr lang="en-US" b="1" u="sng" smtClean="0">
                <a:hlinkClick r:id="rId3"/>
              </a:rPr>
              <a:t>www.ReadyRating.org</a:t>
            </a:r>
            <a:r>
              <a:rPr lang="en-US" b="1" smtClean="0"/>
              <a:t>)</a:t>
            </a:r>
            <a:endParaRPr lang="en-US" smtClean="0"/>
          </a:p>
          <a:p>
            <a:r>
              <a:rPr lang="en-US" b="1" smtClean="0"/>
              <a:t>Ready Rating™ is a free, self-guided-program from the American Red Cross designed to boost emergency preparedness. Participants complete a 123-point self-assessment of their level of preparedness and have access to tools, tips and best practices to help improve their level of response to emergencies. </a:t>
            </a:r>
            <a:endParaRPr lang="en-US" smtClean="0"/>
          </a:p>
          <a:p>
            <a:r>
              <a:rPr lang="en-US" b="1" smtClean="0"/>
              <a:t> </a:t>
            </a:r>
            <a:endParaRPr lang="en-US" smtClean="0"/>
          </a:p>
          <a:p>
            <a:r>
              <a:rPr lang="en-US" b="1" smtClean="0"/>
              <a:t>Becoming a Volunteer (</a:t>
            </a:r>
            <a:r>
              <a:rPr lang="en-US" b="1" u="sng" smtClean="0">
                <a:hlinkClick r:id="rId4"/>
              </a:rPr>
              <a:t>www.RedCrossLA.org</a:t>
            </a:r>
            <a:r>
              <a:rPr lang="en-US" b="1" smtClean="0"/>
              <a:t> )</a:t>
            </a:r>
            <a:endParaRPr lang="en-US" smtClean="0"/>
          </a:p>
          <a:p>
            <a:r>
              <a:rPr lang="en-US" b="1" smtClean="0"/>
              <a:t>To become a volunteer you can visit </a:t>
            </a:r>
            <a:r>
              <a:rPr lang="en-US" b="1" u="sng" smtClean="0">
                <a:hlinkClick r:id="rId4"/>
              </a:rPr>
              <a:t>www.redcrossla.org</a:t>
            </a:r>
            <a:r>
              <a:rPr lang="en-US" b="1" smtClean="0"/>
              <a:t>. The Red Cross is always looking for people to help us meet the mission. You can be trained to respond to families in need as a Disaster Action Team member, you can work in our office helping develop programs, you could be trained to give presentations like these. </a:t>
            </a:r>
            <a:endParaRPr lang="en-US" smtClean="0"/>
          </a:p>
          <a:p>
            <a:r>
              <a:rPr lang="en-US" b="1" smtClean="0"/>
              <a:t> </a:t>
            </a:r>
            <a:endParaRPr lang="en-US" smtClean="0"/>
          </a:p>
          <a:p>
            <a:r>
              <a:rPr lang="en-US" b="1" smtClean="0"/>
              <a:t>How to Give Blood (</a:t>
            </a:r>
            <a:r>
              <a:rPr lang="en-US" b="1" u="sng" smtClean="0">
                <a:hlinkClick r:id="rId5"/>
              </a:rPr>
              <a:t>http://redcrossla.org/blood/</a:t>
            </a:r>
            <a:r>
              <a:rPr lang="en-US" b="1" smtClean="0"/>
              <a:t> )</a:t>
            </a:r>
            <a:endParaRPr lang="en-US" smtClean="0"/>
          </a:p>
          <a:p>
            <a:r>
              <a:rPr lang="en-US" b="1" smtClean="0"/>
              <a:t>If you don’t have time to volunteer, you could always give blood. It doesn’t take that long and you can now make appointments on line. It really doesn’t hurt that bad, you can save up to 3 lives with each donation and at the end they give you cookies and they tell you not to exercise.”</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E11BAB92-E836-4526-92DE-026C89722152}"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“Help us spread the word</a:t>
            </a:r>
            <a:r>
              <a:rPr lang="en-US" b="1" baseline="0" dirty="0" smtClean="0"/>
              <a:t> – if you know of a group that could also use some preparedness training, our goal is to increase preparedness across the board, we have training for youth, adults and seniors. We train groups of 20 or more, we require a minimum 30 days notice. We do not present in personal residences, storefronts, restaurants or parking lots.” </a:t>
            </a:r>
          </a:p>
          <a:p>
            <a:endParaRPr lang="en-US" baseline="0" dirty="0" smtClean="0"/>
          </a:p>
          <a:p>
            <a:endParaRPr lang="en-US" baseline="0" dirty="0" smtClean="0"/>
          </a:p>
          <a:p>
            <a:r>
              <a:rPr lang="en-US" baseline="0" dirty="0" smtClean="0"/>
              <a:t>Note to presenter: We have translated presentations in English, Spanish, Korean, Chinese, Farsi, Russian, French – we do have some trained presenters but it takes longer to schedule and staff for another language other than English/Spanish</a:t>
            </a:r>
            <a:endParaRPr lang="en-US" dirty="0"/>
          </a:p>
        </p:txBody>
      </p:sp>
      <p:sp>
        <p:nvSpPr>
          <p:cNvPr id="4" name="Slide Number Placeholder 3"/>
          <p:cNvSpPr>
            <a:spLocks noGrp="1"/>
          </p:cNvSpPr>
          <p:nvPr>
            <p:ph type="sldNum" sz="quarter" idx="10"/>
          </p:nvPr>
        </p:nvSpPr>
        <p:spPr/>
        <p:txBody>
          <a:bodyPr/>
          <a:lstStyle/>
          <a:p>
            <a:pPr>
              <a:defRPr/>
            </a:pPr>
            <a:fld id="{F90005E1-F533-4366-920B-7290238725AD}" type="slidenum">
              <a:rPr lang="en-US" smtClean="0"/>
              <a:pPr>
                <a:defRPr/>
              </a:pPr>
              <a:t>35</a:t>
            </a:fld>
            <a:endParaRPr lang="en-US" dirty="0"/>
          </a:p>
        </p:txBody>
      </p:sp>
    </p:spTree>
    <p:extLst>
      <p:ext uri="{BB962C8B-B14F-4D97-AF65-F5344CB8AC3E}">
        <p14:creationId xmlns:p14="http://schemas.microsoft.com/office/powerpoint/2010/main" xmlns="" val="2498691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“Every journey begins with a single step and you can get started today. When you go home tonight do one thing. Talk to your family, find your gas shut-off valve, create that by-the-bed kit and sleep peacefully knowing that you are one step closer to being disaster ready.</a:t>
            </a:r>
            <a:endParaRPr lang="en-US" smtClean="0"/>
          </a:p>
          <a:p>
            <a:r>
              <a:rPr lang="en-US" b="1" smtClean="0"/>
              <a:t> </a:t>
            </a:r>
            <a:endParaRPr lang="en-US" smtClean="0"/>
          </a:p>
          <a:p>
            <a:r>
              <a:rPr lang="en-US" b="1" smtClean="0"/>
              <a:t>During the presentation/or when you first signed in, (depending on how you distributed the PS sheet- if you forgot this is a good reminder) you signed in using our PS Sheet. We will be following up with you within the next 2 weeks to send a VERY quick survey. It will ask how the presenter did and did you take any steps toward getting ready after taking this training, if you didn’t we also ask why, or how we can do a better job. </a:t>
            </a:r>
            <a:endParaRPr lang="en-US" smtClean="0"/>
          </a:p>
          <a:p>
            <a:r>
              <a:rPr lang="en-US" b="1" smtClean="0"/>
              <a:t> </a:t>
            </a:r>
            <a:endParaRPr lang="en-US" smtClean="0"/>
          </a:p>
          <a:p>
            <a:r>
              <a:rPr lang="en-US" b="1" smtClean="0"/>
              <a:t>We REALLY appreciate your feedback, we honestly want to get as many people as we possibly can ready for a disaster and knowing how we did can lead to making important improvements, thank you so much in advance for your time and answers. I promise it wont take more than 2 minutes and all of your information is private and used only for this survey, the survey is anonymous and only asks for a zip code.”</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B142D4E5-E835-47C2-B622-358823341770}"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“It is the incredible acts of individuals, friends, neighbors and colleagues that can make the most difference in a disaster. At the Red Cross we are lucky to meet many amazing people in our line of work. The neighbor who opened up their home to others, a bystander who called 911 or delivered compression-only CPR, truly ordinary people who took action to help others. You are more likely to be helped by or to help the person next to you in a major disaster and we hope that after this presentation, you feel a little more empowered to do that.”   </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060B4581-9166-41CC-9118-A5F75A24FB5E}"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“Thank you so much for your attention. We really appreciate people taking the time to get prepared. If anyone belongs to other groups, or knows a group which might like a presentation like this, please let me know. Does anyone have questions?”</a:t>
            </a:r>
            <a:endParaRPr lang="en-US" smtClean="0"/>
          </a:p>
          <a:p>
            <a:r>
              <a:rPr lang="en-US" b="1" smtClean="0"/>
              <a:t> </a:t>
            </a:r>
            <a:endParaRPr lang="en-US" smtClean="0"/>
          </a:p>
          <a:p>
            <a:r>
              <a:rPr lang="en-US" u="sng" smtClean="0"/>
              <a:t>NOTE for presenters: </a:t>
            </a:r>
            <a:r>
              <a:rPr lang="en-US" smtClean="0"/>
              <a:t>The presenter can now address any further questions about preparedness, volunteering, or the Red Cross. The presenter does </a:t>
            </a:r>
            <a:r>
              <a:rPr lang="en-US" u="sng" smtClean="0"/>
              <a:t>not</a:t>
            </a:r>
            <a:r>
              <a:rPr lang="en-US" smtClean="0"/>
              <a:t> need to know every answer to every question. If he or she doesn’t know, be honest and say so. The presenter can offer to find out the answer, then take contact information for the requester or for the person who organized the presentation to begin with. Then follow through, find out the answer and pass it along. As a Red Cross representative, the presenter should keep his or her promises to be helpful. The presenter can also direct the audience members to the website as a source of answers to any questions they may have in the future. </a:t>
            </a:r>
          </a:p>
          <a:p>
            <a:r>
              <a:rPr lang="en-US" smtClean="0"/>
              <a:t> </a:t>
            </a:r>
          </a:p>
          <a:p>
            <a:r>
              <a:rPr lang="en-US" smtClean="0"/>
              <a:t>The presenter should now shut off the equipment and pack it up. Most of the audiences will leave. Some may stay to talk to the presenter, who should be receptive and polite. When finished packing up the equipment say goodbye to the organizer and head out. Be sure to collect the filled in PS sheets to take with you.</a:t>
            </a:r>
          </a:p>
        </p:txBody>
      </p:sp>
      <p:sp>
        <p:nvSpPr>
          <p:cNvPr id="4" name="Slide Number Placeholder 3"/>
          <p:cNvSpPr>
            <a:spLocks noGrp="1"/>
          </p:cNvSpPr>
          <p:nvPr>
            <p:ph type="sldNum" sz="quarter" idx="5"/>
          </p:nvPr>
        </p:nvSpPr>
        <p:spPr/>
        <p:txBody>
          <a:bodyPr/>
          <a:lstStyle/>
          <a:p>
            <a:pPr>
              <a:defRPr/>
            </a:pPr>
            <a:fld id="{628C05B3-0176-4FE7-9C4B-A2EDF003707C}" type="slidenum">
              <a:rPr lang="en-US" smtClean="0"/>
              <a:pPr>
                <a:defRPr/>
              </a:pPr>
              <a:t>38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“We’re going to try and play a quick 5 minute video for you. It can be a little intense for some, it’s based on a hypothetical but realistic scenario provided by the US Geological Survey. The most important part is that we can use this as a great teaching tool and following the video we’ll jump right into a few important steps that everyone can take to get prepared. </a:t>
            </a:r>
            <a:endParaRPr lang="en-US" smtClean="0"/>
          </a:p>
          <a:p>
            <a:r>
              <a:rPr lang="en-US" b="1" smtClean="0"/>
              <a:t> </a:t>
            </a:r>
            <a:endParaRPr lang="en-US" smtClean="0"/>
          </a:p>
          <a:p>
            <a:r>
              <a:rPr lang="en-US" b="1" smtClean="0"/>
              <a:t>Here we go…”</a:t>
            </a:r>
            <a:endParaRPr lang="en-US" smtClean="0"/>
          </a:p>
          <a:p>
            <a:r>
              <a:rPr lang="en-US" smtClean="0"/>
              <a:t> </a:t>
            </a:r>
          </a:p>
          <a:p>
            <a:r>
              <a:rPr lang="en-US" u="sng" smtClean="0"/>
              <a:t>NOTE for presenters:</a:t>
            </a:r>
            <a:r>
              <a:rPr lang="en-US" smtClean="0"/>
              <a:t> Video file needs to be saved in the same location as the presentation on your jump drive or laptop. Before the presentation you should open up the powerpoint and click on the slide to see if it plays or not. If the video file is located on your computer you can link the slide to the video file and play. </a:t>
            </a:r>
          </a:p>
          <a:p>
            <a:r>
              <a:rPr lang="en-US" smtClean="0"/>
              <a:t> </a:t>
            </a:r>
          </a:p>
          <a:p>
            <a:r>
              <a:rPr lang="en-US" smtClean="0"/>
              <a:t>If the file does not play, do not waste time trying to fix it, apologize, and move on. </a:t>
            </a:r>
          </a:p>
          <a:p>
            <a:r>
              <a:rPr lang="en-US" smtClean="0"/>
              <a:t>If you have internet access at the location you can play the video from YouTube: </a:t>
            </a:r>
            <a:r>
              <a:rPr lang="en-US" u="sng" smtClean="0">
                <a:hlinkClick r:id="rId3"/>
              </a:rPr>
              <a:t>http://youtu.be/w9NtvuiVmw8</a:t>
            </a:r>
            <a:r>
              <a:rPr lang="en-US" smtClean="0"/>
              <a:t> </a:t>
            </a:r>
          </a:p>
          <a:p>
            <a:r>
              <a:rPr lang="en-US" smtClean="0"/>
              <a:t> </a:t>
            </a:r>
          </a:p>
          <a:p>
            <a:r>
              <a:rPr lang="en-US" u="sng" smtClean="0"/>
              <a:t>NOTE to Presenters:</a:t>
            </a:r>
            <a:r>
              <a:rPr lang="en-US" smtClean="0"/>
              <a:t> gauge the reaction of your audience to the video, do people look upset or ok? This would be a good time to gauge the audience, “How did that make you feel? Scared? Surprised? Nothing new?” </a:t>
            </a:r>
          </a:p>
          <a:p>
            <a:r>
              <a:rPr lang="en-US" smtClean="0"/>
              <a:t> </a:t>
            </a:r>
          </a:p>
          <a:p>
            <a:r>
              <a:rPr lang="en-US" smtClean="0"/>
              <a:t>The reason we show the video is because it’s a great example of what could happen and gives us a place to start planning. </a:t>
            </a:r>
          </a:p>
        </p:txBody>
      </p:sp>
      <p:sp>
        <p:nvSpPr>
          <p:cNvPr id="4" name="Slide Number Placeholder 3"/>
          <p:cNvSpPr>
            <a:spLocks noGrp="1"/>
          </p:cNvSpPr>
          <p:nvPr>
            <p:ph type="sldNum" sz="quarter" idx="5"/>
          </p:nvPr>
        </p:nvSpPr>
        <p:spPr/>
        <p:txBody>
          <a:bodyPr/>
          <a:lstStyle/>
          <a:p>
            <a:pPr>
              <a:defRPr/>
            </a:pPr>
            <a:fld id="{CCE2074F-D5B5-4DF2-9FFB-E8717AB1E980}"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“The Red Cross Los Angeles Region responds to an average of one residential fire a day. And, of course, L.A. is right on top of San Andreas Fault. It caused a 7.1 magnitude earthquake in 1989. The Northridge earthquake in 1994 happened on an entirely new fault line that we didn’t even know about. The U.S.G.S. predicts that we’ll have another big quake within the next thirty years. It’s really not a question of </a:t>
            </a:r>
            <a:r>
              <a:rPr lang="en-US" b="1" u="sng" smtClean="0"/>
              <a:t>if </a:t>
            </a:r>
            <a:r>
              <a:rPr lang="en-US" b="1" smtClean="0"/>
              <a:t>a disaster will strike, but </a:t>
            </a:r>
            <a:r>
              <a:rPr lang="en-US" b="1" u="sng" smtClean="0"/>
              <a:t>when</a:t>
            </a:r>
            <a:r>
              <a:rPr lang="en-US" b="1" smtClean="0"/>
              <a:t>.”</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B4E7E997-48F7-4654-AC7F-85F25B333EDE}"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“After a big disaster, like the Northridge quake in 1994, the basic functions of a city are disrupted. </a:t>
            </a:r>
            <a:endParaRPr lang="en-US"/>
          </a:p>
          <a:p>
            <a:r>
              <a:rPr lang="en-US" smtClean="0"/>
              <a:t> </a:t>
            </a:r>
            <a:endParaRPr lang="en-US"/>
          </a:p>
          <a:p>
            <a:r>
              <a:rPr lang="en-US" b="1" smtClean="0"/>
              <a:t>It may take some time before first responders can get to you. It is not that emergency responders don’t want to help you, but that they will be incredibly overwhelmed and may not be able to get to you. There will be hundreds of thousands of other people in need of assistance and the same road closures and power outages that affect you, will affect them as well. That’s why we recommend that you are able to take care of yourself for </a:t>
            </a:r>
            <a:r>
              <a:rPr lang="en-US" b="1" u="sng" smtClean="0"/>
              <a:t>AT LEAST 72 HOURS. </a:t>
            </a:r>
            <a:endParaRPr lang="en-US"/>
          </a:p>
          <a:p>
            <a:r>
              <a:rPr lang="en-US" b="1" smtClean="0"/>
              <a:t>You’ll probably be without power. No power means no gas pumps, no credit card machines, no television, no ATMs.   </a:t>
            </a:r>
            <a:endParaRPr lang="en-US"/>
          </a:p>
          <a:p>
            <a:r>
              <a:rPr lang="en-US" b="1" smtClean="0"/>
              <a:t>Phone lines will be down or jammed. Long distance lines are usually the first to be available, making it easier to call across the country than across the street. </a:t>
            </a:r>
            <a:endParaRPr lang="en-US"/>
          </a:p>
          <a:p>
            <a:r>
              <a:rPr lang="en-US" b="1" smtClean="0"/>
              <a:t>Roads will be blocked or closed, making transportation difficult. </a:t>
            </a:r>
            <a:endParaRPr lang="en-US"/>
          </a:p>
          <a:p>
            <a:r>
              <a:rPr lang="en-US" b="1" smtClean="0"/>
              <a:t>Your water pipes may be cracked, so you can’t get clean water into your home.</a:t>
            </a:r>
            <a:endParaRPr lang="en-US"/>
          </a:p>
          <a:p>
            <a:pPr lvl="1"/>
            <a:r>
              <a:rPr lang="en-US" b="1" smtClean="0"/>
              <a:t>(if VIDEO played) Does anyone remember how much water the video recommended you have? ANSWER: 1 gallon/per person/per day for 3 days </a:t>
            </a:r>
            <a:endParaRPr lang="en-US"/>
          </a:p>
          <a:p>
            <a:r>
              <a:rPr lang="en-US" b="1" smtClean="0"/>
              <a:t> </a:t>
            </a:r>
            <a:endParaRPr lang="en-US"/>
          </a:p>
          <a:p>
            <a:r>
              <a:rPr lang="en-US" b="1" smtClean="0"/>
              <a:t>We recommend that you be prepared to take care of yourself for a minimum of 3 days. The longer you are able to do so, the better off you will be.</a:t>
            </a:r>
            <a:endParaRPr lang="en-US"/>
          </a:p>
          <a:p>
            <a:r>
              <a:rPr lang="en-US" b="1" smtClean="0"/>
              <a:t> </a:t>
            </a:r>
            <a:endParaRPr lang="en-US" smtClean="0"/>
          </a:p>
          <a:p>
            <a:r>
              <a:rPr lang="en-US" b="1" smtClean="0"/>
              <a:t>The good news is…”</a:t>
            </a:r>
            <a:endParaRPr lang="en-US"/>
          </a:p>
          <a:p>
            <a:endParaRPr lang="en-US" smtClean="0"/>
          </a:p>
        </p:txBody>
      </p:sp>
      <p:sp>
        <p:nvSpPr>
          <p:cNvPr id="4" name="Slide Number Placeholder 3"/>
          <p:cNvSpPr>
            <a:spLocks noGrp="1"/>
          </p:cNvSpPr>
          <p:nvPr>
            <p:ph type="sldNum" sz="quarter" idx="5"/>
          </p:nvPr>
        </p:nvSpPr>
        <p:spPr/>
        <p:txBody>
          <a:bodyPr/>
          <a:lstStyle/>
          <a:p>
            <a:pPr>
              <a:defRPr/>
            </a:pPr>
            <a:fld id="{044059C2-2C20-4D57-B812-72945C0E3C87}"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“We don’t have to sit here, helpless, waiting for a disaster to strike. There are steps we can take right now to prepare ourselves for the worst</a:t>
            </a:r>
            <a:endParaRPr lang="en-US" smtClean="0"/>
          </a:p>
          <a:p>
            <a:r>
              <a:rPr lang="en-US" b="1" smtClean="0"/>
              <a:t> </a:t>
            </a:r>
            <a:endParaRPr lang="en-US" smtClean="0"/>
          </a:p>
          <a:p>
            <a:r>
              <a:rPr lang="en-US" b="1" smtClean="0"/>
              <a:t>Just knowing that you’re prepared will help. You’ll be more likely to remain calm and respond properly in the event of a disaster, which reduces your risk of injury. Those who prepare are also more self-sufficient and recover much more quickly after a disaster.”</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305AC274-91EA-4FB0-A9BC-E86BE2AD941E}"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“There are three basic steps to being Red Cross Ready. Get a kit, make a plan, and be informed.” </a:t>
            </a:r>
            <a:endParaRPr lang="en-US" smtClean="0"/>
          </a:p>
          <a:p>
            <a:r>
              <a:rPr lang="en-US" b="1" smtClean="0"/>
              <a:t> </a:t>
            </a:r>
            <a:endParaRPr lang="en-US" smtClean="0"/>
          </a:p>
          <a:p>
            <a:r>
              <a:rPr lang="en-US" b="1" smtClean="0"/>
              <a:t>“I am going to repeat these several times during the presentation because these 3 steps are incredibly important for getting you prepared”</a:t>
            </a:r>
            <a:endParaRPr lang="en-US" smtClean="0"/>
          </a:p>
          <a:p>
            <a:r>
              <a:rPr lang="en-US" smtClean="0"/>
              <a:t>	</a:t>
            </a:r>
          </a:p>
          <a:p>
            <a:r>
              <a:rPr lang="en-US" smtClean="0"/>
              <a:t>Presenter REPEAT</a:t>
            </a:r>
          </a:p>
          <a:p>
            <a:r>
              <a:rPr lang="en-US" b="1" smtClean="0"/>
              <a:t>“Get a kit, make a plan, and be informed.”</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95D4C9D8-1747-4A82-9280-688A1BA830D8}"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“So, get a kit, what am I talking about?</a:t>
            </a:r>
            <a:endParaRPr lang="en-US" smtClean="0"/>
          </a:p>
          <a:p>
            <a:r>
              <a:rPr lang="en-US" b="1" smtClean="0"/>
              <a:t> </a:t>
            </a:r>
            <a:endParaRPr lang="en-US" smtClean="0"/>
          </a:p>
          <a:p>
            <a:r>
              <a:rPr lang="en-US" b="1" smtClean="0"/>
              <a:t>The most important thing to have in your kit is water. We can’t survive without it. The average person needs a gallon of water per day, for drinking, cleaning and sanitation. Include your pets when planning, we recommend you count your pets as people and store a gallon of water per day for them as well.</a:t>
            </a:r>
            <a:endParaRPr lang="en-US" smtClean="0"/>
          </a:p>
          <a:p>
            <a:r>
              <a:rPr lang="en-US" b="1" smtClean="0"/>
              <a:t> </a:t>
            </a:r>
            <a:endParaRPr lang="en-US" smtClean="0"/>
          </a:p>
          <a:p>
            <a:r>
              <a:rPr lang="en-US" b="1" smtClean="0"/>
              <a:t>Next you’ll want some food. Choose food that doesn’t need to be refrigerated and doesn’t need to be cooked. Good ideas are granola bars, nuts, and canned food. Be sure to choose pop top cans or include a can opener. (opening a can with a rock is fairly difficult) Also, include food that you enjoy and foods that you have tried before, this is not a good time to start experimenting, you could be allergic or it could make you sick. </a:t>
            </a:r>
            <a:endParaRPr lang="en-US" smtClean="0"/>
          </a:p>
          <a:p>
            <a:r>
              <a:rPr lang="en-US" b="1" smtClean="0"/>
              <a:t> </a:t>
            </a:r>
            <a:endParaRPr lang="en-US" smtClean="0"/>
          </a:p>
          <a:p>
            <a:r>
              <a:rPr lang="en-US" b="1" smtClean="0"/>
              <a:t>Include a first aid kit. Before packing it, open it up and see what you have inside. Also include any medication you take, both prescriptions and over-the-counter. You can ask your doctor for a few days’ worth of samples of your prescriptions to keep in your kit.”</a:t>
            </a:r>
            <a:endParaRPr lang="en-US" smtClean="0"/>
          </a:p>
          <a:p>
            <a:r>
              <a:rPr lang="en-US" b="1" smtClean="0"/>
              <a:t> </a:t>
            </a:r>
            <a:endParaRPr lang="en-US" smtClean="0"/>
          </a:p>
          <a:p>
            <a:r>
              <a:rPr lang="en-US" b="1" smtClean="0"/>
              <a:t>These are the most vital supplies to keep in your kit. Work on getting them first. Then, we also recommend having these items…”</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717DFD31-A315-4E50-BCCB-74BFD19A7C23}"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4" descr="ARC_Logo_Bttn_HorizStkd_RGB.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020888" y="868363"/>
            <a:ext cx="5038725" cy="228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ubtitle 2"/>
          <p:cNvSpPr>
            <a:spLocks noGrp="1"/>
          </p:cNvSpPr>
          <p:nvPr>
            <p:ph type="subTitle" idx="1"/>
          </p:nvPr>
        </p:nvSpPr>
        <p:spPr>
          <a:xfrm>
            <a:off x="1371600" y="3415374"/>
            <a:ext cx="6400800" cy="2020991"/>
          </a:xfrm>
        </p:spPr>
        <p:txBody>
          <a:bodyPr/>
          <a:lstStyle>
            <a:lvl1pPr marL="0" indent="0" algn="ctr">
              <a:lnSpc>
                <a:spcPct val="80000"/>
              </a:lnSpc>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xmlns="" val="2439643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cxnSp>
        <p:nvCxnSpPr>
          <p:cNvPr id="6" name="Straight Connector 5"/>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7" name="Picture 12" descr="ARC_Logo_Bttn_HorizStkd_RGB.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11" name="Picture Placeholder 14"/>
          <p:cNvSpPr>
            <a:spLocks noGrp="1"/>
          </p:cNvSpPr>
          <p:nvPr>
            <p:ph type="pic" sz="quarter" idx="10"/>
          </p:nvPr>
        </p:nvSpPr>
        <p:spPr>
          <a:xfrm rot="21575839">
            <a:off x="4991445" y="1765338"/>
            <a:ext cx="3694928" cy="3915400"/>
          </a:xfrm>
          <a:ln>
            <a:noFill/>
          </a:ln>
        </p:spPr>
        <p:txBody>
          <a:bodyPr rtlCol="0">
            <a:normAutofit/>
          </a:bodyPr>
          <a:lstStyle>
            <a:lvl1pPr>
              <a:defRPr baseline="0"/>
            </a:lvl1pPr>
          </a:lstStyle>
          <a:p>
            <a:pPr lvl="0"/>
            <a:r>
              <a:rPr lang="en-US" noProof="0" dirty="0" smtClean="0"/>
              <a:t>Click icon to add picture</a:t>
            </a:r>
            <a:endParaRPr lang="en-US" noProof="0" dirty="0"/>
          </a:p>
        </p:txBody>
      </p:sp>
      <p:sp>
        <p:nvSpPr>
          <p:cNvPr id="12" name="Content Placeholder 2"/>
          <p:cNvSpPr>
            <a:spLocks noGrp="1"/>
          </p:cNvSpPr>
          <p:nvPr>
            <p:ph sz="half" idx="1"/>
          </p:nvPr>
        </p:nvSpPr>
        <p:spPr>
          <a:xfrm>
            <a:off x="457200" y="1766028"/>
            <a:ext cx="4038600" cy="39143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smtClean="0"/>
          </a:p>
        </p:txBody>
      </p:sp>
      <p:sp>
        <p:nvSpPr>
          <p:cNvPr id="8" name="Slide Number Placeholder 5"/>
          <p:cNvSpPr>
            <a:spLocks noGrp="1"/>
          </p:cNvSpPr>
          <p:nvPr>
            <p:ph type="sldNum" sz="quarter" idx="12"/>
          </p:nvPr>
        </p:nvSpPr>
        <p:spPr>
          <a:xfrm>
            <a:off x="8167688" y="6238875"/>
            <a:ext cx="614362" cy="184150"/>
          </a:xfrm>
          <a:prstGeom prst="rect">
            <a:avLst/>
          </a:prstGeom>
        </p:spPr>
        <p:txBody>
          <a:bodyPr/>
          <a:lstStyle>
            <a:lvl1pPr algn="r" fontAlgn="auto">
              <a:spcBef>
                <a:spcPts val="0"/>
              </a:spcBef>
              <a:spcAft>
                <a:spcPts val="0"/>
              </a:spcAft>
              <a:defRPr sz="1000">
                <a:solidFill>
                  <a:schemeClr val="tx1"/>
                </a:solidFill>
                <a:latin typeface="Arial"/>
                <a:cs typeface="Arial"/>
              </a:defRPr>
            </a:lvl1pPr>
          </a:lstStyle>
          <a:p>
            <a:pPr>
              <a:defRPr/>
            </a:pPr>
            <a:fld id="{C0B2925E-4F84-49A1-AE07-33A92859212B}" type="slidenum">
              <a:rPr lang="en-US"/>
              <a:pPr>
                <a:defRPr/>
              </a:pPr>
              <a:t>‹#›</a:t>
            </a:fld>
            <a:endParaRPr lang="en-US" dirty="0"/>
          </a:p>
        </p:txBody>
      </p:sp>
    </p:spTree>
    <p:extLst>
      <p:ext uri="{BB962C8B-B14F-4D97-AF65-F5344CB8AC3E}">
        <p14:creationId xmlns:p14="http://schemas.microsoft.com/office/powerpoint/2010/main" xmlns="" val="1203452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orz Image Only">
    <p:spTree>
      <p:nvGrpSpPr>
        <p:cNvPr id="1" name=""/>
        <p:cNvGrpSpPr/>
        <p:nvPr/>
      </p:nvGrpSpPr>
      <p:grpSpPr>
        <a:xfrm>
          <a:off x="0" y="0"/>
          <a:ext cx="0" cy="0"/>
          <a:chOff x="0" y="0"/>
          <a:chExt cx="0" cy="0"/>
        </a:xfrm>
      </p:grpSpPr>
      <p:pic>
        <p:nvPicPr>
          <p:cNvPr id="5" name="Picture 3" descr="ARC_Logo_Bttn_HorizStkd_RGB.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8" name="Picture 10" descr="background-border2.png"/>
          <p:cNvPicPr>
            <a:picLocks noChangeAspect="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rot="281056" flipH="1">
            <a:off x="1423988" y="1192213"/>
            <a:ext cx="6153150" cy="487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smtClean="0"/>
          </a:p>
        </p:txBody>
      </p:sp>
      <p:sp>
        <p:nvSpPr>
          <p:cNvPr id="12" name="Picture Placeholder 14"/>
          <p:cNvSpPr>
            <a:spLocks noGrp="1"/>
          </p:cNvSpPr>
          <p:nvPr>
            <p:ph type="pic" sz="quarter" idx="10"/>
          </p:nvPr>
        </p:nvSpPr>
        <p:spPr>
          <a:xfrm>
            <a:off x="2256373" y="1881275"/>
            <a:ext cx="4566426" cy="3456028"/>
          </a:xfrm>
        </p:spPr>
        <p:txBody>
          <a:bodyPr rtlCol="0">
            <a:normAutofit/>
          </a:bodyPr>
          <a:lstStyle/>
          <a:p>
            <a:pPr lvl="0"/>
            <a:r>
              <a:rPr lang="en-US" noProof="0" dirty="0" smtClean="0"/>
              <a:t>Click icon to add picture</a:t>
            </a:r>
            <a:endParaRPr lang="en-US" noProof="0" dirty="0"/>
          </a:p>
        </p:txBody>
      </p:sp>
      <p:sp>
        <p:nvSpPr>
          <p:cNvPr id="9" name="Slide Number Placeholder 5"/>
          <p:cNvSpPr>
            <a:spLocks noGrp="1"/>
          </p:cNvSpPr>
          <p:nvPr>
            <p:ph type="sldNum" sz="quarter" idx="12"/>
          </p:nvPr>
        </p:nvSpPr>
        <p:spPr>
          <a:xfrm>
            <a:off x="8167688" y="6238875"/>
            <a:ext cx="614362" cy="184150"/>
          </a:xfrm>
          <a:prstGeom prst="rect">
            <a:avLst/>
          </a:prstGeom>
        </p:spPr>
        <p:txBody>
          <a:bodyPr/>
          <a:lstStyle>
            <a:lvl1pPr algn="r" fontAlgn="auto">
              <a:spcBef>
                <a:spcPts val="0"/>
              </a:spcBef>
              <a:spcAft>
                <a:spcPts val="0"/>
              </a:spcAft>
              <a:defRPr sz="1000">
                <a:solidFill>
                  <a:schemeClr val="tx1"/>
                </a:solidFill>
                <a:latin typeface="Arial"/>
                <a:cs typeface="Arial"/>
              </a:defRPr>
            </a:lvl1pPr>
          </a:lstStyle>
          <a:p>
            <a:pPr>
              <a:defRPr/>
            </a:pPr>
            <a:fld id="{50FA5B97-F338-43ED-8910-6B3AF9EAF460}" type="slidenum">
              <a:rPr lang="en-US"/>
              <a:pPr>
                <a:defRPr/>
              </a:pPr>
              <a:t>‹#›</a:t>
            </a:fld>
            <a:endParaRPr lang="en-US" dirty="0"/>
          </a:p>
        </p:txBody>
      </p:sp>
    </p:spTree>
    <p:extLst>
      <p:ext uri="{BB962C8B-B14F-4D97-AF65-F5344CB8AC3E}">
        <p14:creationId xmlns:p14="http://schemas.microsoft.com/office/powerpoint/2010/main" xmlns="" val="4087509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Image Only">
    <p:spTree>
      <p:nvGrpSpPr>
        <p:cNvPr id="1" name=""/>
        <p:cNvGrpSpPr/>
        <p:nvPr/>
      </p:nvGrpSpPr>
      <p:grpSpPr>
        <a:xfrm>
          <a:off x="0" y="0"/>
          <a:ext cx="0" cy="0"/>
          <a:chOff x="0" y="0"/>
          <a:chExt cx="0" cy="0"/>
        </a:xfrm>
      </p:grpSpPr>
      <p:pic>
        <p:nvPicPr>
          <p:cNvPr id="5" name="Picture 3" descr="ARC_Logo_Bttn_HorizStkd_RGB.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8" name="Picture 8" descr="Photo_border_sq.psd"/>
          <p:cNvPicPr>
            <a:picLocks noChangeAspect="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2286000" y="1363663"/>
            <a:ext cx="4740275" cy="454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smtClean="0"/>
          </a:p>
        </p:txBody>
      </p:sp>
      <p:sp>
        <p:nvSpPr>
          <p:cNvPr id="10" name="Picture Placeholder 14"/>
          <p:cNvSpPr>
            <a:spLocks noGrp="1"/>
          </p:cNvSpPr>
          <p:nvPr>
            <p:ph type="pic" sz="quarter" idx="10"/>
          </p:nvPr>
        </p:nvSpPr>
        <p:spPr>
          <a:xfrm rot="21575839">
            <a:off x="2774142" y="1835962"/>
            <a:ext cx="3474426" cy="3489183"/>
          </a:xfrm>
          <a:ln>
            <a:noFill/>
          </a:ln>
        </p:spPr>
        <p:txBody>
          <a:bodyPr rtlCol="0">
            <a:normAutofit/>
          </a:bodyPr>
          <a:lstStyle/>
          <a:p>
            <a:pPr lvl="0"/>
            <a:r>
              <a:rPr lang="en-US" noProof="0" dirty="0" smtClean="0"/>
              <a:t>Click icon to add picture</a:t>
            </a:r>
            <a:endParaRPr lang="en-US" noProof="0" dirty="0"/>
          </a:p>
        </p:txBody>
      </p:sp>
      <p:sp>
        <p:nvSpPr>
          <p:cNvPr id="9" name="Slide Number Placeholder 5"/>
          <p:cNvSpPr>
            <a:spLocks noGrp="1"/>
          </p:cNvSpPr>
          <p:nvPr>
            <p:ph type="sldNum" sz="quarter" idx="12"/>
          </p:nvPr>
        </p:nvSpPr>
        <p:spPr>
          <a:xfrm>
            <a:off x="8167688" y="6238875"/>
            <a:ext cx="614362" cy="184150"/>
          </a:xfrm>
          <a:prstGeom prst="rect">
            <a:avLst/>
          </a:prstGeom>
        </p:spPr>
        <p:txBody>
          <a:bodyPr/>
          <a:lstStyle>
            <a:lvl1pPr algn="r" fontAlgn="auto">
              <a:spcBef>
                <a:spcPts val="0"/>
              </a:spcBef>
              <a:spcAft>
                <a:spcPts val="0"/>
              </a:spcAft>
              <a:defRPr sz="1000">
                <a:solidFill>
                  <a:schemeClr val="tx1"/>
                </a:solidFill>
                <a:latin typeface="Arial"/>
                <a:cs typeface="Arial"/>
              </a:defRPr>
            </a:lvl1pPr>
          </a:lstStyle>
          <a:p>
            <a:pPr>
              <a:defRPr/>
            </a:pPr>
            <a:fld id="{36D14AD4-585C-4F71-AEC0-FB0339B68FAF}" type="slidenum">
              <a:rPr lang="en-US"/>
              <a:pPr>
                <a:defRPr/>
              </a:pPr>
              <a:t>‹#›</a:t>
            </a:fld>
            <a:endParaRPr lang="en-US" dirty="0"/>
          </a:p>
        </p:txBody>
      </p:sp>
    </p:spTree>
    <p:extLst>
      <p:ext uri="{BB962C8B-B14F-4D97-AF65-F5344CB8AC3E}">
        <p14:creationId xmlns:p14="http://schemas.microsoft.com/office/powerpoint/2010/main" xmlns="" val="2040775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te Card Only">
    <p:spTree>
      <p:nvGrpSpPr>
        <p:cNvPr id="1" name=""/>
        <p:cNvGrpSpPr/>
        <p:nvPr/>
      </p:nvGrpSpPr>
      <p:grpSpPr>
        <a:xfrm>
          <a:off x="0" y="0"/>
          <a:ext cx="0" cy="0"/>
          <a:chOff x="0" y="0"/>
          <a:chExt cx="0" cy="0"/>
        </a:xfrm>
      </p:grpSpPr>
      <p:pic>
        <p:nvPicPr>
          <p:cNvPr id="5" name="Picture 3" descr="ARC_Logo_Bttn_HorizStkd_RGB.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8" name="Picture 12" descr="note_card_2.png"/>
          <p:cNvPicPr>
            <a:picLocks noChangeAspect="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1760538" y="1919288"/>
            <a:ext cx="5680075" cy="348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smtClean="0"/>
          </a:p>
        </p:txBody>
      </p:sp>
      <p:sp>
        <p:nvSpPr>
          <p:cNvPr id="14" name="Text Placeholder 11"/>
          <p:cNvSpPr>
            <a:spLocks noGrp="1"/>
          </p:cNvSpPr>
          <p:nvPr>
            <p:ph type="body" sz="quarter" idx="10"/>
          </p:nvPr>
        </p:nvSpPr>
        <p:spPr>
          <a:xfrm>
            <a:off x="2096165" y="2271185"/>
            <a:ext cx="5065713" cy="2710452"/>
          </a:xfrm>
        </p:spPr>
        <p:txBody>
          <a:bodyPr/>
          <a:lstStyle>
            <a:lvl1pPr marL="0" indent="0">
              <a:buNone/>
              <a:defRPr/>
            </a:lvl1pPr>
          </a:lstStyle>
          <a:p>
            <a:pPr lvl="0"/>
            <a:r>
              <a:rPr lang="en-US" dirty="0" smtClean="0"/>
              <a:t>Click to edit Master text styles</a:t>
            </a:r>
          </a:p>
        </p:txBody>
      </p:sp>
      <p:sp>
        <p:nvSpPr>
          <p:cNvPr id="9" name="Slide Number Placeholder 5"/>
          <p:cNvSpPr>
            <a:spLocks noGrp="1"/>
          </p:cNvSpPr>
          <p:nvPr>
            <p:ph type="sldNum" sz="quarter" idx="12"/>
          </p:nvPr>
        </p:nvSpPr>
        <p:spPr>
          <a:xfrm>
            <a:off x="8167688" y="6238875"/>
            <a:ext cx="614362" cy="184150"/>
          </a:xfrm>
          <a:prstGeom prst="rect">
            <a:avLst/>
          </a:prstGeom>
        </p:spPr>
        <p:txBody>
          <a:bodyPr/>
          <a:lstStyle>
            <a:lvl1pPr algn="r" fontAlgn="auto">
              <a:spcBef>
                <a:spcPts val="0"/>
              </a:spcBef>
              <a:spcAft>
                <a:spcPts val="0"/>
              </a:spcAft>
              <a:defRPr sz="1000">
                <a:solidFill>
                  <a:schemeClr val="tx1"/>
                </a:solidFill>
                <a:latin typeface="Arial"/>
                <a:cs typeface="Arial"/>
              </a:defRPr>
            </a:lvl1pPr>
          </a:lstStyle>
          <a:p>
            <a:pPr>
              <a:defRPr/>
            </a:pPr>
            <a:fld id="{1B540871-E454-42D7-A5F0-7331CF00CAD0}" type="slidenum">
              <a:rPr lang="en-US"/>
              <a:pPr>
                <a:defRPr/>
              </a:pPr>
              <a:t>‹#›</a:t>
            </a:fld>
            <a:endParaRPr lang="en-US" dirty="0"/>
          </a:p>
        </p:txBody>
      </p:sp>
    </p:spTree>
    <p:extLst>
      <p:ext uri="{BB962C8B-B14F-4D97-AF65-F5344CB8AC3E}">
        <p14:creationId xmlns:p14="http://schemas.microsoft.com/office/powerpoint/2010/main" xmlns="" val="2680527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Note Cards">
    <p:spTree>
      <p:nvGrpSpPr>
        <p:cNvPr id="1" name=""/>
        <p:cNvGrpSpPr/>
        <p:nvPr/>
      </p:nvGrpSpPr>
      <p:grpSpPr>
        <a:xfrm>
          <a:off x="0" y="0"/>
          <a:ext cx="0" cy="0"/>
          <a:chOff x="0" y="0"/>
          <a:chExt cx="0" cy="0"/>
        </a:xfrm>
      </p:grpSpPr>
      <p:pic>
        <p:nvPicPr>
          <p:cNvPr id="6" name="Picture 3" descr="ARC_Logo_Bttn_HorizStkd_RGB.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9" name="Picture 5" descr="note_card_2.png"/>
          <p:cNvPicPr>
            <a:picLocks noChangeAspect="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376238" y="2044700"/>
            <a:ext cx="4149725" cy="314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 descr="note_card_2.png"/>
          <p:cNvPicPr>
            <a:picLocks noChangeAspect="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4756150" y="2044700"/>
            <a:ext cx="4149725" cy="314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smtClean="0"/>
          </a:p>
        </p:txBody>
      </p:sp>
      <p:sp>
        <p:nvSpPr>
          <p:cNvPr id="10" name="Text Placeholder 11"/>
          <p:cNvSpPr>
            <a:spLocks noGrp="1"/>
          </p:cNvSpPr>
          <p:nvPr>
            <p:ph type="body" sz="quarter" idx="10"/>
          </p:nvPr>
        </p:nvSpPr>
        <p:spPr>
          <a:xfrm>
            <a:off x="646550" y="2397160"/>
            <a:ext cx="3579090" cy="2176136"/>
          </a:xfrm>
        </p:spPr>
        <p:txBody>
          <a:bodyPr/>
          <a:lstStyle>
            <a:lvl1pPr marL="0" indent="0">
              <a:buNone/>
              <a:defRPr/>
            </a:lvl1pPr>
          </a:lstStyle>
          <a:p>
            <a:pPr lvl="0"/>
            <a:r>
              <a:rPr lang="en-US" dirty="0" smtClean="0"/>
              <a:t>Click to edit Master text styles</a:t>
            </a:r>
          </a:p>
        </p:txBody>
      </p:sp>
      <p:sp>
        <p:nvSpPr>
          <p:cNvPr id="12" name="Text Placeholder 11"/>
          <p:cNvSpPr>
            <a:spLocks noGrp="1"/>
          </p:cNvSpPr>
          <p:nvPr>
            <p:ph type="body" sz="quarter" idx="13"/>
          </p:nvPr>
        </p:nvSpPr>
        <p:spPr>
          <a:xfrm>
            <a:off x="5026895" y="2397160"/>
            <a:ext cx="3579090" cy="2176136"/>
          </a:xfrm>
        </p:spPr>
        <p:txBody>
          <a:bodyPr/>
          <a:lstStyle>
            <a:lvl1pPr marL="0" indent="0">
              <a:buNone/>
              <a:defRPr/>
            </a:lvl1pPr>
          </a:lstStyle>
          <a:p>
            <a:pPr lvl="0"/>
            <a:r>
              <a:rPr lang="en-US" dirty="0" smtClean="0"/>
              <a:t>Click to edit Master text styles</a:t>
            </a:r>
          </a:p>
        </p:txBody>
      </p:sp>
      <p:sp>
        <p:nvSpPr>
          <p:cNvPr id="13" name="Slide Number Placeholder 5"/>
          <p:cNvSpPr>
            <a:spLocks noGrp="1"/>
          </p:cNvSpPr>
          <p:nvPr>
            <p:ph type="sldNum" sz="quarter" idx="14"/>
          </p:nvPr>
        </p:nvSpPr>
        <p:spPr>
          <a:xfrm>
            <a:off x="8167688" y="6238875"/>
            <a:ext cx="614362" cy="184150"/>
          </a:xfrm>
          <a:prstGeom prst="rect">
            <a:avLst/>
          </a:prstGeom>
        </p:spPr>
        <p:txBody>
          <a:bodyPr/>
          <a:lstStyle>
            <a:lvl1pPr algn="r" fontAlgn="auto">
              <a:spcBef>
                <a:spcPts val="0"/>
              </a:spcBef>
              <a:spcAft>
                <a:spcPts val="0"/>
              </a:spcAft>
              <a:defRPr sz="1000">
                <a:solidFill>
                  <a:schemeClr val="tx1"/>
                </a:solidFill>
                <a:latin typeface="Arial"/>
                <a:cs typeface="Arial"/>
              </a:defRPr>
            </a:lvl1pPr>
          </a:lstStyle>
          <a:p>
            <a:pPr>
              <a:defRPr/>
            </a:pPr>
            <a:fld id="{0A9A0694-AC7D-411B-A3F2-123A294C0C9C}" type="slidenum">
              <a:rPr lang="en-US"/>
              <a:pPr>
                <a:defRPr/>
              </a:pPr>
              <a:t>‹#›</a:t>
            </a:fld>
            <a:endParaRPr lang="en-US" dirty="0"/>
          </a:p>
        </p:txBody>
      </p:sp>
    </p:spTree>
    <p:extLst>
      <p:ext uri="{BB962C8B-B14F-4D97-AF65-F5344CB8AC3E}">
        <p14:creationId xmlns:p14="http://schemas.microsoft.com/office/powerpoint/2010/main" xmlns="" val="3601704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5" name="Picture 3" descr="ARC_Logo_Bttn_HorizStkd_RGB.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hart Placeholder 3"/>
          <p:cNvSpPr>
            <a:spLocks noGrp="1"/>
          </p:cNvSpPr>
          <p:nvPr>
            <p:ph type="chart" sz="quarter" idx="10"/>
          </p:nvPr>
        </p:nvSpPr>
        <p:spPr>
          <a:xfrm>
            <a:off x="1214495" y="1743430"/>
            <a:ext cx="6718391" cy="3780248"/>
          </a:xfrm>
        </p:spPr>
        <p:txBody>
          <a:bodyPr rtlCol="0">
            <a:normAutofit/>
          </a:bodyPr>
          <a:lstStyle/>
          <a:p>
            <a:pPr lvl="0"/>
            <a:endParaRPr lang="en-US" noProof="0" dirty="0"/>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smtClean="0"/>
          </a:p>
        </p:txBody>
      </p:sp>
      <p:sp>
        <p:nvSpPr>
          <p:cNvPr id="8" name="Slide Number Placeholder 5"/>
          <p:cNvSpPr>
            <a:spLocks noGrp="1"/>
          </p:cNvSpPr>
          <p:nvPr>
            <p:ph type="sldNum" sz="quarter" idx="12"/>
          </p:nvPr>
        </p:nvSpPr>
        <p:spPr>
          <a:xfrm>
            <a:off x="8167688" y="6238875"/>
            <a:ext cx="614362" cy="184150"/>
          </a:xfrm>
          <a:prstGeom prst="rect">
            <a:avLst/>
          </a:prstGeom>
        </p:spPr>
        <p:txBody>
          <a:bodyPr/>
          <a:lstStyle>
            <a:lvl1pPr algn="r" fontAlgn="auto">
              <a:spcBef>
                <a:spcPts val="0"/>
              </a:spcBef>
              <a:spcAft>
                <a:spcPts val="0"/>
              </a:spcAft>
              <a:defRPr sz="1000">
                <a:solidFill>
                  <a:schemeClr val="tx1"/>
                </a:solidFill>
                <a:latin typeface="Arial"/>
                <a:cs typeface="Arial"/>
              </a:defRPr>
            </a:lvl1pPr>
          </a:lstStyle>
          <a:p>
            <a:pPr>
              <a:defRPr/>
            </a:pPr>
            <a:fld id="{3BBB4B0E-E4E9-428A-BD2F-9214C2864336}" type="slidenum">
              <a:rPr lang="en-US"/>
              <a:pPr>
                <a:defRPr/>
              </a:pPr>
              <a:t>‹#›</a:t>
            </a:fld>
            <a:endParaRPr lang="en-US" dirty="0"/>
          </a:p>
        </p:txBody>
      </p:sp>
    </p:spTree>
    <p:extLst>
      <p:ext uri="{BB962C8B-B14F-4D97-AF65-F5344CB8AC3E}">
        <p14:creationId xmlns:p14="http://schemas.microsoft.com/office/powerpoint/2010/main" xmlns="" val="3938850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cxnSp>
        <p:nvCxnSpPr>
          <p:cNvPr id="6" name="Straight Connector 4"/>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7" name="Picture 9" descr="ARC_Logo_Bttn_HorizStkd_RGB.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00025" y="5911850"/>
            <a:ext cx="1900238"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2484032" cy="4114352"/>
          </a:xfrm>
        </p:spPr>
        <p:txBody>
          <a:bodyPr>
            <a:normAutofit/>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2200">
                <a:latin typeface="Arial"/>
                <a:cs typeface="Arial"/>
              </a:defRPr>
            </a:lvl1pPr>
            <a:lvl2pPr marL="457200" indent="0" algn="r">
              <a:buNone/>
              <a:defRPr sz="2400"/>
            </a:lvl2pPr>
            <a:lvl3pPr marL="914400" indent="0" algn="r">
              <a:buNone/>
              <a:defRPr sz="2000"/>
            </a:lvl3pPr>
            <a:lvl4pPr marL="1371600" indent="0" algn="r">
              <a:buNone/>
              <a:defRPr sz="1800"/>
            </a:lvl4pPr>
            <a:lvl5pPr marL="1828800" indent="0" algn="r">
              <a:buNone/>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141770" y="1600200"/>
            <a:ext cx="5545030" cy="4114353"/>
          </a:xfrm>
        </p:spPr>
        <p:txBody>
          <a:bodyPr>
            <a:normAutofit/>
          </a:bodyPr>
          <a:lstStyle>
            <a:lvl1pPr marL="0" indent="0" algn="l">
              <a:buNone/>
              <a:defRPr sz="2200">
                <a:latin typeface="Arial"/>
                <a:cs typeface="Arial"/>
              </a:defRPr>
            </a:lvl1pPr>
            <a:lvl2pPr marL="457200" indent="0" algn="l">
              <a:buNone/>
              <a:defRPr sz="2400"/>
            </a:lvl2pPr>
            <a:lvl3pPr marL="914400" indent="0" algn="l">
              <a:buNone/>
              <a:defRPr sz="2000"/>
            </a:lvl3pPr>
            <a:lvl4pPr marL="1371600" indent="0" algn="l">
              <a:buNone/>
              <a:defRPr sz="1800"/>
            </a:lvl4pPr>
            <a:lvl5pPr marL="1828800" indent="0" algn="l">
              <a:buNone/>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smtClean="0"/>
          </a:p>
        </p:txBody>
      </p:sp>
      <p:sp>
        <p:nvSpPr>
          <p:cNvPr id="8" name="Slide Number Placeholder 5"/>
          <p:cNvSpPr>
            <a:spLocks noGrp="1"/>
          </p:cNvSpPr>
          <p:nvPr>
            <p:ph type="sldNum" sz="quarter" idx="12"/>
          </p:nvPr>
        </p:nvSpPr>
        <p:spPr>
          <a:xfrm>
            <a:off x="8167688" y="6238875"/>
            <a:ext cx="614362" cy="184150"/>
          </a:xfrm>
          <a:prstGeom prst="rect">
            <a:avLst/>
          </a:prstGeom>
        </p:spPr>
        <p:txBody>
          <a:bodyPr/>
          <a:lstStyle>
            <a:lvl1pPr algn="r" fontAlgn="auto">
              <a:spcBef>
                <a:spcPts val="0"/>
              </a:spcBef>
              <a:spcAft>
                <a:spcPts val="0"/>
              </a:spcAft>
              <a:defRPr sz="1000">
                <a:solidFill>
                  <a:schemeClr val="tx1"/>
                </a:solidFill>
                <a:latin typeface="Arial"/>
                <a:cs typeface="Arial"/>
              </a:defRPr>
            </a:lvl1pPr>
          </a:lstStyle>
          <a:p>
            <a:pPr>
              <a:defRPr/>
            </a:pPr>
            <a:fld id="{5FED98D6-56DA-4E2F-8BAD-7379BB4FECA9}" type="slidenum">
              <a:rPr lang="en-US"/>
              <a:pPr>
                <a:defRPr/>
              </a:pPr>
              <a:t>‹#›</a:t>
            </a:fld>
            <a:endParaRPr lang="en-US" dirty="0"/>
          </a:p>
        </p:txBody>
      </p:sp>
    </p:spTree>
    <p:extLst>
      <p:ext uri="{BB962C8B-B14F-4D97-AF65-F5344CB8AC3E}">
        <p14:creationId xmlns:p14="http://schemas.microsoft.com/office/powerpoint/2010/main" xmlns="" val="1836554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5" name="Straight Connector 4"/>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6" name="Picture 16" descr="ARC_Logo_Bttn_HorizStkd_RGB.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normAutofit/>
          </a:bodyPr>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aseline="0">
                <a:solidFill>
                  <a:srgbClr val="6D6E70"/>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8"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smtClean="0"/>
          </a:p>
        </p:txBody>
      </p:sp>
      <p:sp>
        <p:nvSpPr>
          <p:cNvPr id="7" name="Slide Number Placeholder 5"/>
          <p:cNvSpPr>
            <a:spLocks noGrp="1"/>
          </p:cNvSpPr>
          <p:nvPr>
            <p:ph type="sldNum" sz="quarter" idx="12"/>
          </p:nvPr>
        </p:nvSpPr>
        <p:spPr>
          <a:xfrm>
            <a:off x="8167688" y="6238875"/>
            <a:ext cx="614362" cy="184150"/>
          </a:xfrm>
          <a:prstGeom prst="rect">
            <a:avLst/>
          </a:prstGeom>
        </p:spPr>
        <p:txBody>
          <a:bodyPr/>
          <a:lstStyle>
            <a:lvl1pPr algn="r" fontAlgn="auto">
              <a:spcBef>
                <a:spcPts val="0"/>
              </a:spcBef>
              <a:spcAft>
                <a:spcPts val="0"/>
              </a:spcAft>
              <a:defRPr sz="1000">
                <a:solidFill>
                  <a:schemeClr val="tx1"/>
                </a:solidFill>
                <a:latin typeface="Arial"/>
                <a:cs typeface="Arial"/>
              </a:defRPr>
            </a:lvl1pPr>
          </a:lstStyle>
          <a:p>
            <a:pPr>
              <a:defRPr/>
            </a:pPr>
            <a:fld id="{7080824F-E440-4F01-86B5-1553B81BE4F3}" type="slidenum">
              <a:rPr lang="en-US"/>
              <a:pPr>
                <a:defRPr/>
              </a:pPr>
              <a:t>‹#›</a:t>
            </a:fld>
            <a:endParaRPr lang="en-US" dirty="0"/>
          </a:p>
        </p:txBody>
      </p:sp>
    </p:spTree>
    <p:extLst>
      <p:ext uri="{BB962C8B-B14F-4D97-AF65-F5344CB8AC3E}">
        <p14:creationId xmlns:p14="http://schemas.microsoft.com/office/powerpoint/2010/main" xmlns="" val="771252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5" name="Straight Connector 6"/>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6" name="Picture 9" descr="ARC_Logo_Bttn_HorizStkd_RGB.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1143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smtClean="0"/>
          </a:p>
        </p:txBody>
      </p:sp>
      <p:sp>
        <p:nvSpPr>
          <p:cNvPr id="7" name="Slide Number Placeholder 5"/>
          <p:cNvSpPr>
            <a:spLocks noGrp="1"/>
          </p:cNvSpPr>
          <p:nvPr>
            <p:ph type="sldNum" sz="quarter" idx="12"/>
          </p:nvPr>
        </p:nvSpPr>
        <p:spPr>
          <a:xfrm>
            <a:off x="8167688" y="6238875"/>
            <a:ext cx="614362" cy="184150"/>
          </a:xfrm>
          <a:prstGeom prst="rect">
            <a:avLst/>
          </a:prstGeom>
        </p:spPr>
        <p:txBody>
          <a:bodyPr/>
          <a:lstStyle>
            <a:lvl1pPr algn="r" fontAlgn="auto">
              <a:spcBef>
                <a:spcPts val="0"/>
              </a:spcBef>
              <a:spcAft>
                <a:spcPts val="0"/>
              </a:spcAft>
              <a:defRPr sz="1000">
                <a:solidFill>
                  <a:schemeClr val="tx1"/>
                </a:solidFill>
                <a:latin typeface="Arial"/>
                <a:cs typeface="Arial"/>
              </a:defRPr>
            </a:lvl1pPr>
          </a:lstStyle>
          <a:p>
            <a:pPr>
              <a:defRPr/>
            </a:pPr>
            <a:fld id="{21A85242-5494-4D27-A69F-2C8FEFEBA6B2}" type="slidenum">
              <a:rPr lang="en-US"/>
              <a:pPr>
                <a:defRPr/>
              </a:pPr>
              <a:t>‹#›</a:t>
            </a:fld>
            <a:endParaRPr lang="en-US" dirty="0"/>
          </a:p>
        </p:txBody>
      </p:sp>
    </p:spTree>
    <p:extLst>
      <p:ext uri="{BB962C8B-B14F-4D97-AF65-F5344CB8AC3E}">
        <p14:creationId xmlns:p14="http://schemas.microsoft.com/office/powerpoint/2010/main" xmlns="" val="1316358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4" name="Straight Connector 5"/>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5" name="Picture 8" descr="ARC_Logo_Bttn_HorizStkd_RGB.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smtClean="0"/>
          </a:p>
        </p:txBody>
      </p:sp>
      <p:sp>
        <p:nvSpPr>
          <p:cNvPr id="6" name="Slide Number Placeholder 5"/>
          <p:cNvSpPr>
            <a:spLocks noGrp="1"/>
          </p:cNvSpPr>
          <p:nvPr>
            <p:ph type="sldNum" sz="quarter" idx="12"/>
          </p:nvPr>
        </p:nvSpPr>
        <p:spPr>
          <a:xfrm>
            <a:off x="8167688" y="6238875"/>
            <a:ext cx="614362" cy="184150"/>
          </a:xfrm>
          <a:prstGeom prst="rect">
            <a:avLst/>
          </a:prstGeom>
        </p:spPr>
        <p:txBody>
          <a:bodyPr/>
          <a:lstStyle>
            <a:lvl1pPr algn="r" fontAlgn="auto">
              <a:spcBef>
                <a:spcPts val="0"/>
              </a:spcBef>
              <a:spcAft>
                <a:spcPts val="0"/>
              </a:spcAft>
              <a:defRPr sz="1000">
                <a:solidFill>
                  <a:schemeClr val="tx1"/>
                </a:solidFill>
                <a:latin typeface="Arial"/>
                <a:cs typeface="Arial"/>
              </a:defRPr>
            </a:lvl1pPr>
          </a:lstStyle>
          <a:p>
            <a:pPr>
              <a:defRPr/>
            </a:pPr>
            <a:fld id="{63E0DFE2-F17F-4CE4-86C0-2B700B0D2C8C}" type="slidenum">
              <a:rPr lang="en-US"/>
              <a:pPr>
                <a:defRPr/>
              </a:pPr>
              <a:t>‹#›</a:t>
            </a:fld>
            <a:endParaRPr lang="en-US" dirty="0"/>
          </a:p>
        </p:txBody>
      </p:sp>
    </p:spTree>
    <p:extLst>
      <p:ext uri="{BB962C8B-B14F-4D97-AF65-F5344CB8AC3E}">
        <p14:creationId xmlns:p14="http://schemas.microsoft.com/office/powerpoint/2010/main" xmlns="" val="290598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cxnSp>
        <p:nvCxnSpPr>
          <p:cNvPr id="6"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7" name="Picture 10" descr="ARC_Logo_Bttn_HorizStkd_RGB.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1143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11435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smtClean="0"/>
          </a:p>
        </p:txBody>
      </p:sp>
      <p:sp>
        <p:nvSpPr>
          <p:cNvPr id="8" name="Slide Number Placeholder 5"/>
          <p:cNvSpPr>
            <a:spLocks noGrp="1"/>
          </p:cNvSpPr>
          <p:nvPr>
            <p:ph type="sldNum" sz="quarter" idx="12"/>
          </p:nvPr>
        </p:nvSpPr>
        <p:spPr>
          <a:xfrm>
            <a:off x="8167688" y="6238875"/>
            <a:ext cx="614362" cy="184150"/>
          </a:xfrm>
          <a:prstGeom prst="rect">
            <a:avLst/>
          </a:prstGeom>
        </p:spPr>
        <p:txBody>
          <a:bodyPr/>
          <a:lstStyle>
            <a:lvl1pPr algn="r" fontAlgn="auto">
              <a:spcBef>
                <a:spcPts val="0"/>
              </a:spcBef>
              <a:spcAft>
                <a:spcPts val="0"/>
              </a:spcAft>
              <a:defRPr sz="1000">
                <a:solidFill>
                  <a:schemeClr val="tx1"/>
                </a:solidFill>
                <a:latin typeface="Arial"/>
                <a:cs typeface="Arial"/>
              </a:defRPr>
            </a:lvl1pPr>
          </a:lstStyle>
          <a:p>
            <a:pPr>
              <a:defRPr/>
            </a:pPr>
            <a:fld id="{A415370A-FC75-4B69-A6C7-61D77DFD1DC1}" type="slidenum">
              <a:rPr lang="en-US"/>
              <a:pPr>
                <a:defRPr/>
              </a:pPr>
              <a:t>‹#›</a:t>
            </a:fld>
            <a:endParaRPr lang="en-US" dirty="0"/>
          </a:p>
        </p:txBody>
      </p:sp>
    </p:spTree>
    <p:extLst>
      <p:ext uri="{BB962C8B-B14F-4D97-AF65-F5344CB8AC3E}">
        <p14:creationId xmlns:p14="http://schemas.microsoft.com/office/powerpoint/2010/main" xmlns="" val="2913744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8" name="Straight Connector 9"/>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9" name="Picture 12" descr="ARC_Logo_Bttn_HorizStkd_RGB.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solidFill>
                  <a:srgbClr val="6D6E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4496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solidFill>
                  <a:srgbClr val="6D6E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4496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smtClean="0"/>
          </a:p>
        </p:txBody>
      </p:sp>
      <p:sp>
        <p:nvSpPr>
          <p:cNvPr id="10" name="Slide Number Placeholder 5"/>
          <p:cNvSpPr>
            <a:spLocks noGrp="1"/>
          </p:cNvSpPr>
          <p:nvPr>
            <p:ph type="sldNum" sz="quarter" idx="12"/>
          </p:nvPr>
        </p:nvSpPr>
        <p:spPr>
          <a:xfrm>
            <a:off x="8167688" y="6238875"/>
            <a:ext cx="614362" cy="184150"/>
          </a:xfrm>
          <a:prstGeom prst="rect">
            <a:avLst/>
          </a:prstGeom>
        </p:spPr>
        <p:txBody>
          <a:bodyPr/>
          <a:lstStyle>
            <a:lvl1pPr algn="r" fontAlgn="auto">
              <a:spcBef>
                <a:spcPts val="0"/>
              </a:spcBef>
              <a:spcAft>
                <a:spcPts val="0"/>
              </a:spcAft>
              <a:defRPr sz="1000">
                <a:solidFill>
                  <a:schemeClr val="tx1"/>
                </a:solidFill>
                <a:latin typeface="Arial"/>
                <a:cs typeface="Arial"/>
              </a:defRPr>
            </a:lvl1pPr>
          </a:lstStyle>
          <a:p>
            <a:pPr>
              <a:defRPr/>
            </a:pPr>
            <a:fld id="{2A002649-999E-45AE-96C5-830FC8DFE429}" type="slidenum">
              <a:rPr lang="en-US"/>
              <a:pPr>
                <a:defRPr/>
              </a:pPr>
              <a:t>‹#›</a:t>
            </a:fld>
            <a:endParaRPr lang="en-US" dirty="0"/>
          </a:p>
        </p:txBody>
      </p:sp>
    </p:spTree>
    <p:extLst>
      <p:ext uri="{BB962C8B-B14F-4D97-AF65-F5344CB8AC3E}">
        <p14:creationId xmlns:p14="http://schemas.microsoft.com/office/powerpoint/2010/main" xmlns="" val="933167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cxnSp>
        <p:nvCxnSpPr>
          <p:cNvPr id="6" name="Straight Connector 4"/>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7" name="Picture 19" descr="background-border2.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rot="282271" flipH="1">
            <a:off x="3219450" y="1238250"/>
            <a:ext cx="5724525" cy="454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 descr="ARC_Logo_Bttn_HorizStkd_RGB.png"/>
          <p:cNvPicPr>
            <a:picLocks noChangeAspect="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21" name="Picture Placeholder 14"/>
          <p:cNvSpPr>
            <a:spLocks noGrp="1"/>
          </p:cNvSpPr>
          <p:nvPr>
            <p:ph type="pic" sz="quarter" idx="10"/>
          </p:nvPr>
        </p:nvSpPr>
        <p:spPr>
          <a:xfrm rot="21575839">
            <a:off x="3973179" y="1857072"/>
            <a:ext cx="4301362" cy="3258324"/>
          </a:xfrm>
        </p:spPr>
        <p:txBody>
          <a:bodyPr rtlCol="0">
            <a:normAutofit/>
          </a:bodyPr>
          <a:lstStyle/>
          <a:p>
            <a:pPr lvl="0"/>
            <a:r>
              <a:rPr lang="en-US" noProof="0" dirty="0" smtClean="0"/>
              <a:t>Click icon to add picture</a:t>
            </a:r>
            <a:endParaRPr lang="en-US" noProof="0" dirty="0"/>
          </a:p>
        </p:txBody>
      </p:sp>
      <p:sp>
        <p:nvSpPr>
          <p:cNvPr id="8" name="Content Placeholder 2"/>
          <p:cNvSpPr>
            <a:spLocks noGrp="1"/>
          </p:cNvSpPr>
          <p:nvPr>
            <p:ph sz="half" idx="1"/>
          </p:nvPr>
        </p:nvSpPr>
        <p:spPr>
          <a:xfrm>
            <a:off x="457200" y="1766028"/>
            <a:ext cx="2987285" cy="376655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smtClean="0"/>
          </a:p>
        </p:txBody>
      </p:sp>
      <p:sp>
        <p:nvSpPr>
          <p:cNvPr id="11" name="Slide Number Placeholder 5"/>
          <p:cNvSpPr>
            <a:spLocks noGrp="1"/>
          </p:cNvSpPr>
          <p:nvPr>
            <p:ph type="sldNum" sz="quarter" idx="12"/>
          </p:nvPr>
        </p:nvSpPr>
        <p:spPr>
          <a:xfrm>
            <a:off x="8167688" y="6238875"/>
            <a:ext cx="614362" cy="184150"/>
          </a:xfrm>
          <a:prstGeom prst="rect">
            <a:avLst/>
          </a:prstGeom>
        </p:spPr>
        <p:txBody>
          <a:bodyPr/>
          <a:lstStyle>
            <a:lvl1pPr algn="r" fontAlgn="auto">
              <a:spcBef>
                <a:spcPts val="0"/>
              </a:spcBef>
              <a:spcAft>
                <a:spcPts val="0"/>
              </a:spcAft>
              <a:defRPr sz="1000">
                <a:solidFill>
                  <a:schemeClr val="tx1"/>
                </a:solidFill>
                <a:latin typeface="Arial"/>
                <a:cs typeface="Arial"/>
              </a:defRPr>
            </a:lvl1pPr>
          </a:lstStyle>
          <a:p>
            <a:pPr>
              <a:defRPr/>
            </a:pPr>
            <a:fld id="{EA09363D-E9CE-47AA-BDC0-BDB1279F4311}" type="slidenum">
              <a:rPr lang="en-US"/>
              <a:pPr>
                <a:defRPr/>
              </a:pPr>
              <a:t>‹#›</a:t>
            </a:fld>
            <a:endParaRPr lang="en-US" dirty="0"/>
          </a:p>
        </p:txBody>
      </p:sp>
    </p:spTree>
    <p:extLst>
      <p:ext uri="{BB962C8B-B14F-4D97-AF65-F5344CB8AC3E}">
        <p14:creationId xmlns:p14="http://schemas.microsoft.com/office/powerpoint/2010/main" xmlns="" val="599701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Note Card">
    <p:spTree>
      <p:nvGrpSpPr>
        <p:cNvPr id="1" name=""/>
        <p:cNvGrpSpPr/>
        <p:nvPr/>
      </p:nvGrpSpPr>
      <p:grpSpPr>
        <a:xfrm>
          <a:off x="0" y="0"/>
          <a:ext cx="0" cy="0"/>
          <a:chOff x="0" y="0"/>
          <a:chExt cx="0" cy="0"/>
        </a:xfrm>
      </p:grpSpPr>
      <p:cxnSp>
        <p:nvCxnSpPr>
          <p:cNvPr id="6" name="Straight Connector 5"/>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7" name="Picture 12" descr="ARC_Logo_Bttn_HorizStkd_RGB.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1" descr="note_card_2.png"/>
          <p:cNvPicPr>
            <a:picLocks noChangeAspect="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rot="153078">
            <a:off x="4705350" y="2141538"/>
            <a:ext cx="3576638" cy="270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5" descr="background-border2.png"/>
          <p:cNvPicPr>
            <a:picLocks noChangeAspect="1"/>
          </p:cNvPicPr>
          <p:nvPr userDrawn="1"/>
        </p:nvPicPr>
        <p:blipFill>
          <a:blip r:embed="rId4">
            <a:extLst>
              <a:ext uri="{28A0092B-C50C-407E-A947-70E740481C1C}">
                <a14:useLocalDpi xmlns:a14="http://schemas.microsoft.com/office/drawing/2010/main" xmlns="" val="0"/>
              </a:ext>
            </a:extLst>
          </a:blip>
          <a:srcRect/>
          <a:stretch>
            <a:fillRect/>
          </a:stretch>
        </p:blipFill>
        <p:spPr bwMode="auto">
          <a:xfrm rot="151312" flipH="1">
            <a:off x="82550" y="1481138"/>
            <a:ext cx="5272088" cy="418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Text Placeholder 2"/>
          <p:cNvSpPr>
            <a:spLocks noGrp="1"/>
          </p:cNvSpPr>
          <p:nvPr>
            <p:ph type="body" sz="quarter" idx="13"/>
          </p:nvPr>
        </p:nvSpPr>
        <p:spPr>
          <a:xfrm>
            <a:off x="2502267" y="6202338"/>
            <a:ext cx="4231508" cy="326406"/>
          </a:xfrm>
        </p:spPr>
        <p:txBody>
          <a:bodyPr>
            <a:normAutofit/>
          </a:bodyPr>
          <a:lstStyle>
            <a:lvl1pPr marL="0" indent="0" algn="ctr">
              <a:buNone/>
              <a:defRPr sz="1100"/>
            </a:lvl1pPr>
          </a:lstStyle>
          <a:p>
            <a:pPr lvl="0"/>
            <a:endParaRPr lang="en-US" dirty="0" smtClean="0"/>
          </a:p>
        </p:txBody>
      </p:sp>
      <p:sp>
        <p:nvSpPr>
          <p:cNvPr id="15" name="Text Placeholder 8"/>
          <p:cNvSpPr>
            <a:spLocks noGrp="1"/>
          </p:cNvSpPr>
          <p:nvPr>
            <p:ph type="body" sz="quarter" idx="11"/>
          </p:nvPr>
        </p:nvSpPr>
        <p:spPr>
          <a:xfrm rot="153078">
            <a:off x="5188290" y="2455628"/>
            <a:ext cx="2739408" cy="2047006"/>
          </a:xfrm>
        </p:spPr>
        <p:txBody>
          <a:bodyPr>
            <a:noAutofit/>
          </a:bodyPr>
          <a:lstStyle>
            <a:lvl1pPr marL="0" indent="0">
              <a:buNone/>
              <a:defRPr sz="2000" baseline="0"/>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dirty="0" err="1" smtClean="0"/>
              <a:t>Click to edit Master text styles</a:t>
            </a:r>
          </a:p>
        </p:txBody>
      </p:sp>
      <p:sp>
        <p:nvSpPr>
          <p:cNvPr id="17" name="Picture Placeholder 14"/>
          <p:cNvSpPr>
            <a:spLocks noGrp="1"/>
          </p:cNvSpPr>
          <p:nvPr>
            <p:ph type="pic" sz="quarter" idx="10"/>
          </p:nvPr>
        </p:nvSpPr>
        <p:spPr>
          <a:xfrm rot="21444880">
            <a:off x="772580" y="2048709"/>
            <a:ext cx="3960428" cy="2986050"/>
          </a:xfrm>
        </p:spPr>
        <p:txBody>
          <a:bodyPr rtlCol="0">
            <a:normAutofit/>
          </a:bodyPr>
          <a:lstStyle/>
          <a:p>
            <a:pPr lvl="0"/>
            <a:r>
              <a:rPr lang="en-US" noProof="0" dirty="0" smtClean="0"/>
              <a:t>Drag picture to placeholder or click icon to add</a:t>
            </a:r>
            <a:endParaRPr lang="en-US" noProof="0" dirty="0"/>
          </a:p>
        </p:txBody>
      </p:sp>
      <p:sp>
        <p:nvSpPr>
          <p:cNvPr id="10" name="Slide Number Placeholder 5"/>
          <p:cNvSpPr>
            <a:spLocks noGrp="1"/>
          </p:cNvSpPr>
          <p:nvPr>
            <p:ph type="sldNum" sz="quarter" idx="14"/>
          </p:nvPr>
        </p:nvSpPr>
        <p:spPr>
          <a:xfrm>
            <a:off x="8167688" y="6238875"/>
            <a:ext cx="614362" cy="184150"/>
          </a:xfrm>
          <a:prstGeom prst="rect">
            <a:avLst/>
          </a:prstGeom>
        </p:spPr>
        <p:txBody>
          <a:bodyPr/>
          <a:lstStyle>
            <a:lvl1pPr algn="r" fontAlgn="auto">
              <a:spcBef>
                <a:spcPts val="0"/>
              </a:spcBef>
              <a:spcAft>
                <a:spcPts val="0"/>
              </a:spcAft>
              <a:defRPr sz="1000">
                <a:solidFill>
                  <a:schemeClr val="tx1"/>
                </a:solidFill>
                <a:latin typeface="Arial"/>
                <a:cs typeface="Arial"/>
              </a:defRPr>
            </a:lvl1pPr>
          </a:lstStyle>
          <a:p>
            <a:pPr>
              <a:defRPr/>
            </a:pPr>
            <a:fld id="{709BD748-BCA6-47DF-9466-92DC613AF168}" type="slidenum">
              <a:rPr lang="en-US"/>
              <a:pPr>
                <a:defRPr/>
              </a:pPr>
              <a:t>‹#›</a:t>
            </a:fld>
            <a:endParaRPr lang="en-US" dirty="0"/>
          </a:p>
        </p:txBody>
      </p:sp>
    </p:spTree>
    <p:extLst>
      <p:ext uri="{BB962C8B-B14F-4D97-AF65-F5344CB8AC3E}">
        <p14:creationId xmlns:p14="http://schemas.microsoft.com/office/powerpoint/2010/main" xmlns="" val="2620390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 id="2147484819" r:id="rId12"/>
    <p:sldLayoutId id="2147484820" r:id="rId13"/>
    <p:sldLayoutId id="2147484821" r:id="rId14"/>
    <p:sldLayoutId id="2147484822" r:id="rId15"/>
  </p:sldLayoutIdLst>
  <p:hf hdr="0" ftr="0" dt="0"/>
  <p:txStyles>
    <p:titleStyle>
      <a:lvl1pPr algn="ctr" defTabSz="457200" rtl="0" eaLnBrk="0" fontAlgn="base" hangingPunct="0">
        <a:spcBef>
          <a:spcPct val="0"/>
        </a:spcBef>
        <a:spcAft>
          <a:spcPct val="0"/>
        </a:spcAft>
        <a:defRPr sz="4000" kern="1200">
          <a:solidFill>
            <a:schemeClr val="accent1"/>
          </a:solidFill>
          <a:latin typeface="Aril"/>
          <a:ea typeface="Aril"/>
          <a:cs typeface="Aril"/>
        </a:defRPr>
      </a:lvl1pPr>
      <a:lvl2pPr algn="ctr" defTabSz="457200" rtl="0" eaLnBrk="0" fontAlgn="base" hangingPunct="0">
        <a:spcBef>
          <a:spcPct val="0"/>
        </a:spcBef>
        <a:spcAft>
          <a:spcPct val="0"/>
        </a:spcAft>
        <a:defRPr sz="4000">
          <a:solidFill>
            <a:schemeClr val="accent1"/>
          </a:solidFill>
          <a:latin typeface="Aril"/>
          <a:ea typeface="Aril"/>
          <a:cs typeface="Aril"/>
        </a:defRPr>
      </a:lvl2pPr>
      <a:lvl3pPr algn="ctr" defTabSz="457200" rtl="0" eaLnBrk="0" fontAlgn="base" hangingPunct="0">
        <a:spcBef>
          <a:spcPct val="0"/>
        </a:spcBef>
        <a:spcAft>
          <a:spcPct val="0"/>
        </a:spcAft>
        <a:defRPr sz="4000">
          <a:solidFill>
            <a:schemeClr val="accent1"/>
          </a:solidFill>
          <a:latin typeface="Aril"/>
          <a:ea typeface="Aril"/>
          <a:cs typeface="Aril"/>
        </a:defRPr>
      </a:lvl3pPr>
      <a:lvl4pPr algn="ctr" defTabSz="457200" rtl="0" eaLnBrk="0" fontAlgn="base" hangingPunct="0">
        <a:spcBef>
          <a:spcPct val="0"/>
        </a:spcBef>
        <a:spcAft>
          <a:spcPct val="0"/>
        </a:spcAft>
        <a:defRPr sz="4000">
          <a:solidFill>
            <a:schemeClr val="accent1"/>
          </a:solidFill>
          <a:latin typeface="Aril"/>
          <a:ea typeface="Aril"/>
          <a:cs typeface="Aril"/>
        </a:defRPr>
      </a:lvl4pPr>
      <a:lvl5pPr algn="ctr" defTabSz="457200" rtl="0" eaLnBrk="0" fontAlgn="base" hangingPunct="0">
        <a:spcBef>
          <a:spcPct val="0"/>
        </a:spcBef>
        <a:spcAft>
          <a:spcPct val="0"/>
        </a:spcAft>
        <a:defRPr sz="4000">
          <a:solidFill>
            <a:schemeClr val="accent1"/>
          </a:solidFill>
          <a:latin typeface="Aril"/>
          <a:ea typeface="Aril"/>
          <a:cs typeface="Aril"/>
        </a:defRPr>
      </a:lvl5pPr>
      <a:lvl6pPr marL="457200" algn="ctr" defTabSz="457200" rtl="0" fontAlgn="base">
        <a:spcBef>
          <a:spcPct val="0"/>
        </a:spcBef>
        <a:spcAft>
          <a:spcPct val="0"/>
        </a:spcAft>
        <a:defRPr sz="4000">
          <a:solidFill>
            <a:schemeClr val="accent1"/>
          </a:solidFill>
          <a:latin typeface="Aril"/>
          <a:ea typeface="Aril"/>
          <a:cs typeface="Aril"/>
        </a:defRPr>
      </a:lvl6pPr>
      <a:lvl7pPr marL="914400" algn="ctr" defTabSz="457200" rtl="0" fontAlgn="base">
        <a:spcBef>
          <a:spcPct val="0"/>
        </a:spcBef>
        <a:spcAft>
          <a:spcPct val="0"/>
        </a:spcAft>
        <a:defRPr sz="4000">
          <a:solidFill>
            <a:schemeClr val="accent1"/>
          </a:solidFill>
          <a:latin typeface="Aril"/>
          <a:ea typeface="Aril"/>
          <a:cs typeface="Aril"/>
        </a:defRPr>
      </a:lvl7pPr>
      <a:lvl8pPr marL="1371600" algn="ctr" defTabSz="457200" rtl="0" fontAlgn="base">
        <a:spcBef>
          <a:spcPct val="0"/>
        </a:spcBef>
        <a:spcAft>
          <a:spcPct val="0"/>
        </a:spcAft>
        <a:defRPr sz="4000">
          <a:solidFill>
            <a:schemeClr val="accent1"/>
          </a:solidFill>
          <a:latin typeface="Aril"/>
          <a:ea typeface="Aril"/>
          <a:cs typeface="Aril"/>
        </a:defRPr>
      </a:lvl8pPr>
      <a:lvl9pPr marL="1828800" algn="ctr" defTabSz="457200" rtl="0" fontAlgn="base">
        <a:spcBef>
          <a:spcPct val="0"/>
        </a:spcBef>
        <a:spcAft>
          <a:spcPct val="0"/>
        </a:spcAft>
        <a:defRPr sz="4000">
          <a:solidFill>
            <a:schemeClr val="accent1"/>
          </a:solidFill>
          <a:latin typeface="Aril"/>
          <a:ea typeface="Aril"/>
          <a:cs typeface="Aril"/>
        </a:defRPr>
      </a:lvl9pPr>
    </p:titleStyle>
    <p:bodyStyle>
      <a:lvl1pPr marL="342900" indent="-342900" algn="l" defTabSz="457200" rtl="0" eaLnBrk="0" fontAlgn="base" hangingPunct="0">
        <a:spcBef>
          <a:spcPct val="20000"/>
        </a:spcBef>
        <a:spcAft>
          <a:spcPct val="0"/>
        </a:spcAft>
        <a:buClr>
          <a:schemeClr val="accent1"/>
        </a:buClr>
        <a:buSzPct val="75000"/>
        <a:buFont typeface="Wingdings" pitchFamily="2" charset="2"/>
        <a:buChar char="§"/>
        <a:defRPr sz="32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Clr>
          <a:schemeClr val="accent1"/>
        </a:buClr>
        <a:buSzPct val="75000"/>
        <a:buFont typeface="Wingdings" pitchFamily="2" charset="2"/>
        <a:buChar char="§"/>
        <a:defRPr sz="28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Clr>
          <a:schemeClr val="accent1"/>
        </a:buClr>
        <a:buSzPct val="75000"/>
        <a:buFont typeface="Wingdings" pitchFamily="2" charset="2"/>
        <a:buChar char="§"/>
        <a:defRPr sz="24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Clr>
          <a:schemeClr val="accent1"/>
        </a:buClr>
        <a:buSzPct val="75000"/>
        <a:buFont typeface="Wingdings" pitchFamily="2" charset="2"/>
        <a:buChar char="§"/>
        <a:defRPr sz="20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Clr>
          <a:schemeClr val="accent1"/>
        </a:buClr>
        <a:buSzPct val="75000"/>
        <a:buFont typeface="Wingdings" pitchFamily="2" charset="2"/>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redcross.org/pepar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www.elninola.com/" TargetMode="External"/><Relationship Id="rId5" Type="http://schemas.openxmlformats.org/officeDocument/2006/relationships/hyperlink" Target="https://www.lacounty.gov/elnino" TargetMode="External"/><Relationship Id="rId4" Type="http://schemas.openxmlformats.org/officeDocument/2006/relationships/hyperlink" Target="http://www.ready.go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media/media1.wmv"/><Relationship Id="rId5" Type="http://schemas.openxmlformats.org/officeDocument/2006/relationships/image" Target="../media/image9.png"/><Relationship Id="rId4" Type="http://schemas.microsoft.com/office/2007/relationships/media" Target="../media/media1.wmv"/></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ubtitle 1"/>
          <p:cNvSpPr>
            <a:spLocks/>
          </p:cNvSpPr>
          <p:nvPr/>
        </p:nvSpPr>
        <p:spPr bwMode="auto">
          <a:xfrm>
            <a:off x="538163" y="3325813"/>
            <a:ext cx="8135937" cy="167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80000"/>
              </a:lnSpc>
              <a:spcBef>
                <a:spcPct val="20000"/>
              </a:spcBef>
              <a:buClr>
                <a:schemeClr val="accent1"/>
              </a:buClr>
              <a:buSzPct val="75000"/>
              <a:buFont typeface="Wingdings" pitchFamily="2" charset="2"/>
              <a:buNone/>
              <a:defRPr/>
            </a:pPr>
            <a:r>
              <a:rPr lang="en-US" sz="6000" dirty="0">
                <a:solidFill>
                  <a:schemeClr val="accent1"/>
                </a:solidFill>
                <a:cs typeface="Arial" pitchFamily="34" charset="0"/>
              </a:rPr>
              <a:t>PREPARE</a:t>
            </a:r>
            <a:r>
              <a:rPr lang="en-US" sz="6000" dirty="0">
                <a:solidFill>
                  <a:schemeClr val="bg1">
                    <a:lumMod val="50000"/>
                  </a:schemeClr>
                </a:solidFill>
                <a:cs typeface="Arial" pitchFamily="34" charset="0"/>
              </a:rPr>
              <a:t>U</a:t>
            </a:r>
          </a:p>
          <a:p>
            <a:pPr algn="ctr">
              <a:lnSpc>
                <a:spcPct val="80000"/>
              </a:lnSpc>
              <a:spcBef>
                <a:spcPct val="20000"/>
              </a:spcBef>
              <a:buClr>
                <a:schemeClr val="accent1"/>
              </a:buClr>
              <a:buSzPct val="75000"/>
              <a:buFont typeface="Wingdings" pitchFamily="2" charset="2"/>
              <a:buNone/>
              <a:defRPr/>
            </a:pPr>
            <a:endParaRPr lang="en-US" sz="800" dirty="0">
              <a:cs typeface="Arial" pitchFamily="34" charset="0"/>
            </a:endParaRPr>
          </a:p>
          <a:p>
            <a:pPr algn="ctr">
              <a:lnSpc>
                <a:spcPct val="80000"/>
              </a:lnSpc>
              <a:spcBef>
                <a:spcPct val="20000"/>
              </a:spcBef>
              <a:buClr>
                <a:schemeClr val="accent1"/>
              </a:buClr>
              <a:buSzPct val="75000"/>
              <a:buFont typeface="Wingdings" pitchFamily="2" charset="2"/>
              <a:buNone/>
              <a:defRPr/>
            </a:pPr>
            <a:endParaRPr lang="en-US" sz="800" dirty="0">
              <a:cs typeface="Arial" pitchFamily="34" charset="0"/>
            </a:endParaRPr>
          </a:p>
          <a:p>
            <a:pPr algn="ctr">
              <a:lnSpc>
                <a:spcPct val="80000"/>
              </a:lnSpc>
              <a:spcBef>
                <a:spcPct val="20000"/>
              </a:spcBef>
              <a:buClr>
                <a:schemeClr val="accent1"/>
              </a:buClr>
              <a:buSzPct val="75000"/>
              <a:buFont typeface="Wingdings" pitchFamily="2" charset="2"/>
              <a:buNone/>
              <a:defRPr/>
            </a:pPr>
            <a:endParaRPr lang="en-US" sz="800" dirty="0">
              <a:cs typeface="Arial" pitchFamily="34" charset="0"/>
            </a:endParaRPr>
          </a:p>
        </p:txBody>
      </p:sp>
      <p:sp>
        <p:nvSpPr>
          <p:cNvPr id="17411" name="Rectangle 1"/>
          <p:cNvSpPr>
            <a:spLocks noChangeArrowheads="1"/>
          </p:cNvSpPr>
          <p:nvPr/>
        </p:nvSpPr>
        <p:spPr bwMode="auto">
          <a:xfrm>
            <a:off x="1766888" y="4154488"/>
            <a:ext cx="5649912" cy="84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80000"/>
              </a:lnSpc>
              <a:spcBef>
                <a:spcPct val="20000"/>
              </a:spcBef>
              <a:buClr>
                <a:schemeClr val="accent1"/>
              </a:buClr>
              <a:buSzPct val="75000"/>
              <a:buFont typeface="Wingdings" pitchFamily="2" charset="2"/>
              <a:buNone/>
            </a:pPr>
            <a:r>
              <a:rPr lang="en-US" sz="2600">
                <a:cs typeface="Arial" pitchFamily="34" charset="0"/>
              </a:rPr>
              <a:t>Disaster Preparedness Education </a:t>
            </a:r>
            <a:br>
              <a:rPr lang="en-US" sz="2600">
                <a:cs typeface="Arial" pitchFamily="34" charset="0"/>
              </a:rPr>
            </a:br>
            <a:endParaRPr lang="en-US" sz="100">
              <a:cs typeface="Arial" pitchFamily="34" charset="0"/>
            </a:endParaRPr>
          </a:p>
          <a:p>
            <a:pPr algn="ctr">
              <a:lnSpc>
                <a:spcPct val="80000"/>
              </a:lnSpc>
              <a:spcBef>
                <a:spcPct val="20000"/>
              </a:spcBef>
              <a:buClr>
                <a:schemeClr val="accent1"/>
              </a:buClr>
              <a:buSzPct val="75000"/>
              <a:buFont typeface="Wingdings" pitchFamily="2" charset="2"/>
              <a:buNone/>
            </a:pPr>
            <a:r>
              <a:rPr lang="en-US" sz="2600">
                <a:cs typeface="Arial" pitchFamily="34" charset="0"/>
              </a:rPr>
              <a:t>for Individuals</a:t>
            </a:r>
          </a:p>
        </p:txBody>
      </p:sp>
      <p:sp>
        <p:nvSpPr>
          <p:cNvPr id="17412" name="Rectangle 2"/>
          <p:cNvSpPr>
            <a:spLocks noChangeArrowheads="1"/>
          </p:cNvSpPr>
          <p:nvPr/>
        </p:nvSpPr>
        <p:spPr bwMode="auto">
          <a:xfrm>
            <a:off x="488950" y="5632450"/>
            <a:ext cx="813593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80000"/>
              </a:lnSpc>
              <a:spcBef>
                <a:spcPct val="20000"/>
              </a:spcBef>
              <a:buClr>
                <a:schemeClr val="accent1"/>
              </a:buClr>
              <a:buSzPct val="75000"/>
              <a:buFont typeface="Wingdings" pitchFamily="2" charset="2"/>
              <a:buNone/>
            </a:pPr>
            <a:r>
              <a:rPr lang="en-US" sz="3000" dirty="0">
                <a:cs typeface="Arial" pitchFamily="34" charset="0"/>
              </a:rPr>
              <a:t>Presented by</a:t>
            </a:r>
            <a:r>
              <a:rPr lang="en-US" sz="3000" dirty="0" smtClean="0">
                <a:cs typeface="Arial" pitchFamily="34" charset="0"/>
              </a:rPr>
              <a:t>: </a:t>
            </a:r>
            <a:r>
              <a:rPr lang="en-US" sz="3000" smtClean="0">
                <a:cs typeface="Arial" pitchFamily="34" charset="0"/>
              </a:rPr>
              <a:t>Calvin Oglesby  </a:t>
            </a:r>
            <a:endParaRPr lang="en-US" sz="3000" dirty="0">
              <a:cs typeface="Arial" pitchFamily="34" charset="0"/>
            </a:endParaRPr>
          </a:p>
        </p:txBody>
      </p:sp>
    </p:spTree>
    <p:extLst>
      <p:ext uri="{BB962C8B-B14F-4D97-AF65-F5344CB8AC3E}">
        <p14:creationId xmlns:p14="http://schemas.microsoft.com/office/powerpoint/2010/main" xmlns="" val="2029124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a:xfrm>
            <a:off x="457200" y="66675"/>
            <a:ext cx="8229600" cy="1143000"/>
          </a:xfrm>
        </p:spPr>
        <p:txBody>
          <a:bodyPr/>
          <a:lstStyle/>
          <a:p>
            <a:pPr eaLnBrk="1" hangingPunct="1"/>
            <a:r>
              <a:rPr lang="en-US" smtClean="0"/>
              <a:t>GET A KIT</a:t>
            </a:r>
          </a:p>
        </p:txBody>
      </p:sp>
      <p:pic>
        <p:nvPicPr>
          <p:cNvPr id="2" name="Picture 1"/>
          <p:cNvPicPr>
            <a:picLocks noChangeAspect="1"/>
          </p:cNvPicPr>
          <p:nvPr/>
        </p:nvPicPr>
        <p:blipFill rotWithShape="1">
          <a:blip r:embed="rId3"/>
          <a:srcRect l="1700" t="2365" r="3524"/>
          <a:stretch/>
        </p:blipFill>
        <p:spPr>
          <a:xfrm>
            <a:off x="4300538" y="2097088"/>
            <a:ext cx="4119562" cy="3517900"/>
          </a:xfrm>
          <a:prstGeom prst="rect">
            <a:avLst/>
          </a:prstGeom>
          <a:ln>
            <a:noFill/>
          </a:ln>
          <a:effectLst>
            <a:outerShdw blurRad="292100" dist="139700" dir="2700000" algn="tl" rotWithShape="0">
              <a:srgbClr val="333333">
                <a:alpha val="65000"/>
              </a:srgbClr>
            </a:outerShdw>
          </a:effectLst>
        </p:spPr>
      </p:pic>
      <p:sp>
        <p:nvSpPr>
          <p:cNvPr id="25604" name="Text Box 7"/>
          <p:cNvSpPr txBox="1">
            <a:spLocks noChangeArrowheads="1"/>
          </p:cNvSpPr>
          <p:nvPr/>
        </p:nvSpPr>
        <p:spPr bwMode="auto">
          <a:xfrm>
            <a:off x="565150" y="1238250"/>
            <a:ext cx="7078663" cy="455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pPr>
            <a:r>
              <a:rPr lang="en-US" sz="2600" b="1"/>
              <a:t>EMERGENCY SUPPLIES (recommended)</a:t>
            </a:r>
          </a:p>
          <a:p>
            <a:pPr defTabSz="914400">
              <a:lnSpc>
                <a:spcPct val="200000"/>
              </a:lnSpc>
              <a:spcBef>
                <a:spcPts val="600"/>
              </a:spcBef>
              <a:buClr>
                <a:schemeClr val="accent1"/>
              </a:buClr>
              <a:buSzPct val="75000"/>
              <a:buFont typeface="Wingdings" pitchFamily="2" charset="2"/>
              <a:buChar char="§"/>
            </a:pPr>
            <a:r>
              <a:rPr lang="en-US" sz="2200"/>
              <a:t>     Flashlight</a:t>
            </a:r>
          </a:p>
          <a:p>
            <a:pPr defTabSz="914400">
              <a:lnSpc>
                <a:spcPct val="140000"/>
              </a:lnSpc>
              <a:spcBef>
                <a:spcPts val="600"/>
              </a:spcBef>
              <a:buClr>
                <a:schemeClr val="accent1"/>
              </a:buClr>
              <a:buSzPct val="75000"/>
              <a:buFont typeface="Wingdings" pitchFamily="2" charset="2"/>
              <a:buChar char="§"/>
            </a:pPr>
            <a:r>
              <a:rPr lang="en-US" sz="2200"/>
              <a:t>     Radio</a:t>
            </a:r>
          </a:p>
          <a:p>
            <a:pPr defTabSz="914400">
              <a:lnSpc>
                <a:spcPct val="140000"/>
              </a:lnSpc>
              <a:spcBef>
                <a:spcPts val="600"/>
              </a:spcBef>
              <a:buClr>
                <a:schemeClr val="accent1"/>
              </a:buClr>
              <a:buSzPct val="75000"/>
              <a:buFont typeface="Wingdings" pitchFamily="2" charset="2"/>
              <a:buChar char="§"/>
            </a:pPr>
            <a:r>
              <a:rPr lang="en-US" sz="2200"/>
              <a:t>     Batteries</a:t>
            </a:r>
          </a:p>
          <a:p>
            <a:pPr defTabSz="914400">
              <a:lnSpc>
                <a:spcPct val="140000"/>
              </a:lnSpc>
              <a:spcBef>
                <a:spcPts val="600"/>
              </a:spcBef>
              <a:buClr>
                <a:schemeClr val="accent1"/>
              </a:buClr>
              <a:buSzPct val="75000"/>
              <a:buFont typeface="Wingdings" pitchFamily="2" charset="2"/>
              <a:buChar char="§"/>
            </a:pPr>
            <a:r>
              <a:rPr lang="en-US" sz="2200"/>
              <a:t>     Cash</a:t>
            </a:r>
          </a:p>
          <a:p>
            <a:pPr defTabSz="914400">
              <a:lnSpc>
                <a:spcPct val="140000"/>
              </a:lnSpc>
              <a:spcBef>
                <a:spcPts val="600"/>
              </a:spcBef>
              <a:buClr>
                <a:schemeClr val="accent1"/>
              </a:buClr>
              <a:buSzPct val="75000"/>
              <a:buFont typeface="Wingdings" pitchFamily="2" charset="2"/>
              <a:buChar char="§"/>
            </a:pPr>
            <a:r>
              <a:rPr lang="en-US" sz="2200"/>
              <a:t>     Contact information</a:t>
            </a:r>
          </a:p>
          <a:p>
            <a:pPr defTabSz="914400">
              <a:lnSpc>
                <a:spcPct val="140000"/>
              </a:lnSpc>
              <a:spcBef>
                <a:spcPts val="600"/>
              </a:spcBef>
              <a:buClr>
                <a:schemeClr val="accent1"/>
              </a:buClr>
              <a:buSzPct val="75000"/>
              <a:buFont typeface="Wingdings" pitchFamily="2" charset="2"/>
              <a:buChar char="§"/>
            </a:pPr>
            <a:r>
              <a:rPr lang="en-US" sz="2200"/>
              <a:t>     Important papers</a:t>
            </a:r>
          </a:p>
          <a:p>
            <a:pPr defTabSz="914400">
              <a:lnSpc>
                <a:spcPct val="140000"/>
              </a:lnSpc>
              <a:spcBef>
                <a:spcPts val="600"/>
              </a:spcBef>
              <a:buClr>
                <a:schemeClr val="accent1"/>
              </a:buClr>
              <a:buSzPct val="75000"/>
              <a:buFont typeface="Wingdings" pitchFamily="2" charset="2"/>
              <a:buChar char="§"/>
            </a:pPr>
            <a:r>
              <a:rPr lang="en-US" sz="2200">
                <a:cs typeface="Arial" pitchFamily="34" charset="0"/>
              </a:rPr>
              <a:t>     Pet supplies</a:t>
            </a:r>
          </a:p>
        </p:txBody>
      </p:sp>
      <p:sp>
        <p:nvSpPr>
          <p:cNvPr id="25605"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spTree>
    <p:extLst>
      <p:ext uri="{BB962C8B-B14F-4D97-AF65-F5344CB8AC3E}">
        <p14:creationId xmlns:p14="http://schemas.microsoft.com/office/powerpoint/2010/main" xmlns="" val="1360652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3"/>
          <p:cNvSpPr>
            <a:spLocks noGrp="1"/>
          </p:cNvSpPr>
          <p:nvPr>
            <p:ph sz="half" idx="4294967295"/>
          </p:nvPr>
        </p:nvSpPr>
        <p:spPr>
          <a:xfrm>
            <a:off x="658813" y="1169988"/>
            <a:ext cx="4362450" cy="3814762"/>
          </a:xfrm>
        </p:spPr>
        <p:txBody>
          <a:bodyPr/>
          <a:lstStyle/>
          <a:p>
            <a:pPr marL="0" indent="0" eaLnBrk="1" hangingPunct="1">
              <a:lnSpc>
                <a:spcPct val="140000"/>
              </a:lnSpc>
              <a:buFont typeface="Wingdings" pitchFamily="2" charset="2"/>
              <a:buNone/>
              <a:defRPr/>
            </a:pPr>
            <a:r>
              <a:rPr lang="en-US" sz="2600" b="1" dirty="0" smtClean="0">
                <a:latin typeface="Arial" pitchFamily="34" charset="0"/>
                <a:cs typeface="Arial" pitchFamily="34" charset="0"/>
              </a:rPr>
              <a:t>PERSONAL KIT</a:t>
            </a:r>
          </a:p>
          <a:p>
            <a:pPr eaLnBrk="1" hangingPunct="1">
              <a:lnSpc>
                <a:spcPct val="140000"/>
              </a:lnSpc>
              <a:spcBef>
                <a:spcPts val="600"/>
              </a:spcBef>
              <a:defRPr/>
            </a:pPr>
            <a:r>
              <a:rPr lang="en-US" sz="2200" dirty="0" smtClean="0">
                <a:latin typeface="Arial" pitchFamily="34" charset="0"/>
                <a:cs typeface="Arial" pitchFamily="34" charset="0"/>
              </a:rPr>
              <a:t>Sturdy container or backpack</a:t>
            </a:r>
          </a:p>
          <a:p>
            <a:pPr eaLnBrk="1" hangingPunct="1">
              <a:lnSpc>
                <a:spcPct val="150000"/>
              </a:lnSpc>
              <a:spcBef>
                <a:spcPts val="1200"/>
              </a:spcBef>
              <a:defRPr/>
            </a:pPr>
            <a:r>
              <a:rPr lang="en-US" sz="2200" dirty="0" smtClean="0">
                <a:latin typeface="Arial" pitchFamily="34" charset="0"/>
                <a:cs typeface="Arial" pitchFamily="34" charset="0"/>
              </a:rPr>
              <a:t>Easy to grab and go</a:t>
            </a:r>
          </a:p>
          <a:p>
            <a:pPr eaLnBrk="1" hangingPunct="1">
              <a:lnSpc>
                <a:spcPct val="150000"/>
              </a:lnSpc>
              <a:spcBef>
                <a:spcPts val="1200"/>
              </a:spcBef>
              <a:defRPr/>
            </a:pPr>
            <a:r>
              <a:rPr lang="en-US" sz="2200" dirty="0" smtClean="0">
                <a:latin typeface="Arial" pitchFamily="34" charset="0"/>
                <a:cs typeface="Arial" pitchFamily="34" charset="0"/>
              </a:rPr>
              <a:t>3 days of supplies </a:t>
            </a:r>
            <a:endParaRPr lang="en-US" sz="2200" dirty="0">
              <a:latin typeface="Arial" pitchFamily="34" charset="0"/>
              <a:cs typeface="Arial" pitchFamily="34" charset="0"/>
            </a:endParaRPr>
          </a:p>
          <a:p>
            <a:pPr marL="0" indent="0" eaLnBrk="1" hangingPunct="1">
              <a:spcBef>
                <a:spcPts val="0"/>
              </a:spcBef>
              <a:spcAft>
                <a:spcPts val="2200"/>
              </a:spcAft>
              <a:buFont typeface="Wingdings" pitchFamily="2" charset="2"/>
              <a:buNone/>
              <a:defRPr/>
            </a:pPr>
            <a:r>
              <a:rPr lang="en-US" sz="2200" dirty="0">
                <a:latin typeface="Arial" pitchFamily="34" charset="0"/>
                <a:cs typeface="Arial" pitchFamily="34" charset="0"/>
              </a:rPr>
              <a:t> </a:t>
            </a:r>
            <a:r>
              <a:rPr lang="en-US" sz="2200" dirty="0" smtClean="0">
                <a:latin typeface="Arial" pitchFamily="34" charset="0"/>
                <a:cs typeface="Arial" pitchFamily="34" charset="0"/>
              </a:rPr>
              <a:t>    for each person</a:t>
            </a:r>
          </a:p>
          <a:p>
            <a:pPr eaLnBrk="1" hangingPunct="1">
              <a:spcBef>
                <a:spcPts val="0"/>
              </a:spcBef>
              <a:defRPr/>
            </a:pPr>
            <a:r>
              <a:rPr lang="en-US" sz="2200" dirty="0" smtClean="0">
                <a:latin typeface="Arial" pitchFamily="34" charset="0"/>
                <a:cs typeface="Arial" pitchFamily="34" charset="0"/>
              </a:rPr>
              <a:t>Should be updated at least twice a year</a:t>
            </a:r>
          </a:p>
          <a:p>
            <a:pPr marL="0" indent="0" eaLnBrk="1" hangingPunct="1">
              <a:spcBef>
                <a:spcPts val="0"/>
              </a:spcBef>
              <a:buFont typeface="Wingdings" pitchFamily="2" charset="2"/>
              <a:buNone/>
              <a:defRPr/>
            </a:pPr>
            <a:endParaRPr lang="en-US" sz="2200" dirty="0">
              <a:latin typeface="Arial" pitchFamily="34" charset="0"/>
              <a:cs typeface="Arial" pitchFamily="34" charset="0"/>
            </a:endParaRPr>
          </a:p>
          <a:p>
            <a:pPr eaLnBrk="1" hangingPunct="1">
              <a:spcBef>
                <a:spcPts val="0"/>
              </a:spcBef>
              <a:defRPr/>
            </a:pPr>
            <a:endParaRPr lang="en-US" sz="2200" dirty="0" smtClean="0">
              <a:latin typeface="Arial" pitchFamily="34" charset="0"/>
              <a:cs typeface="Arial" pitchFamily="34" charset="0"/>
            </a:endParaRPr>
          </a:p>
          <a:p>
            <a:pPr marL="0" indent="0" eaLnBrk="1" hangingPunct="1">
              <a:buFont typeface="Wingdings" pitchFamily="2" charset="2"/>
              <a:buNone/>
              <a:defRPr/>
            </a:pPr>
            <a:endParaRPr lang="en-US" sz="2200" dirty="0" smtClean="0">
              <a:latin typeface="Arial" pitchFamily="34" charset="0"/>
              <a:cs typeface="Arial" pitchFamily="34" charset="0"/>
            </a:endParaRPr>
          </a:p>
          <a:p>
            <a:pPr marL="0" indent="0" eaLnBrk="1" hangingPunct="1">
              <a:buFont typeface="Wingdings" pitchFamily="2" charset="2"/>
              <a:buNone/>
              <a:defRPr/>
            </a:pPr>
            <a:endParaRPr lang="en-US" sz="2200" dirty="0" smtClean="0">
              <a:latin typeface="Arial" pitchFamily="34" charset="0"/>
              <a:cs typeface="Arial" pitchFamily="34" charset="0"/>
            </a:endParaRPr>
          </a:p>
        </p:txBody>
      </p:sp>
      <p:sp>
        <p:nvSpPr>
          <p:cNvPr id="26627" name="TextBox 1"/>
          <p:cNvSpPr txBox="1">
            <a:spLocks noChangeArrowheads="1"/>
          </p:cNvSpPr>
          <p:nvPr/>
        </p:nvSpPr>
        <p:spPr bwMode="auto">
          <a:xfrm>
            <a:off x="958850" y="5307013"/>
            <a:ext cx="72263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2600" b="1">
                <a:solidFill>
                  <a:srgbClr val="C00000"/>
                </a:solidFill>
              </a:rPr>
              <a:t>Keep a kit: at home, at work, and in your car</a:t>
            </a:r>
          </a:p>
        </p:txBody>
      </p:sp>
      <p:pic>
        <p:nvPicPr>
          <p:cNvPr id="26629" name="Picture 15" descr="Kit 2"/>
          <p:cNvPicPr>
            <a:picLocks noChangeAspect="1" noChangeArrowheads="1"/>
          </p:cNvPicPr>
          <p:nvPr/>
        </p:nvPicPr>
        <p:blipFill>
          <a:blip r:embed="rId3"/>
          <a:srcRect/>
          <a:stretch>
            <a:fillRect/>
          </a:stretch>
        </p:blipFill>
        <p:spPr bwMode="auto">
          <a:xfrm>
            <a:off x="5021263" y="1431925"/>
            <a:ext cx="3959225" cy="3165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p:cNvSpPr>
          <p:nvPr/>
        </p:nvSpPr>
        <p:spPr bwMode="auto">
          <a:xfrm>
            <a:off x="457200" y="68263"/>
            <a:ext cx="8229600" cy="99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600">
                <a:solidFill>
                  <a:srgbClr val="C00000"/>
                </a:solidFill>
                <a:latin typeface="Aril"/>
                <a:ea typeface="Aril"/>
                <a:cs typeface="Aril"/>
              </a:rPr>
              <a:t>GET A KIT</a:t>
            </a:r>
          </a:p>
        </p:txBody>
      </p:sp>
      <p:sp>
        <p:nvSpPr>
          <p:cNvPr id="26630"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spTree>
    <p:extLst>
      <p:ext uri="{BB962C8B-B14F-4D97-AF65-F5344CB8AC3E}">
        <p14:creationId xmlns:p14="http://schemas.microsoft.com/office/powerpoint/2010/main" xmlns="" val="29083617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457200" y="66675"/>
            <a:ext cx="8229600" cy="1143000"/>
          </a:xfrm>
        </p:spPr>
        <p:txBody>
          <a:bodyPr/>
          <a:lstStyle/>
          <a:p>
            <a:pPr eaLnBrk="1" hangingPunct="1"/>
            <a:r>
              <a:rPr lang="en-US" smtClean="0"/>
              <a:t>GET A KIT</a:t>
            </a:r>
          </a:p>
        </p:txBody>
      </p:sp>
      <p:sp>
        <p:nvSpPr>
          <p:cNvPr id="6" name="Text Box 7"/>
          <p:cNvSpPr txBox="1">
            <a:spLocks noChangeArrowheads="1"/>
          </p:cNvSpPr>
          <p:nvPr/>
        </p:nvSpPr>
        <p:spPr bwMode="auto">
          <a:xfrm>
            <a:off x="679450" y="1339850"/>
            <a:ext cx="7410450" cy="3586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defRPr/>
            </a:pPr>
            <a:r>
              <a:rPr lang="en-US" sz="2600" b="1" dirty="0" smtClean="0"/>
              <a:t>FAMILY SUPPLY KIT (</a:t>
            </a:r>
            <a:r>
              <a:rPr lang="en-US" sz="2600" b="1" dirty="0" smtClean="0">
                <a:cs typeface="Arial" pitchFamily="34" charset="0"/>
              </a:rPr>
              <a:t>sheltering </a:t>
            </a:r>
            <a:r>
              <a:rPr lang="en-US" sz="2600" b="1" dirty="0">
                <a:cs typeface="Arial" pitchFamily="34" charset="0"/>
              </a:rPr>
              <a:t>in place</a:t>
            </a:r>
            <a:r>
              <a:rPr lang="en-US" sz="2600" b="1" dirty="0" smtClean="0"/>
              <a:t>)</a:t>
            </a:r>
          </a:p>
          <a:p>
            <a:pPr marL="457200" indent="-457200" defTabSz="914400" eaLnBrk="1" hangingPunct="1">
              <a:lnSpc>
                <a:spcPct val="200000"/>
              </a:lnSpc>
              <a:spcBef>
                <a:spcPts val="600"/>
              </a:spcBef>
              <a:buClr>
                <a:schemeClr val="accent1"/>
              </a:buClr>
              <a:buSzPct val="75000"/>
              <a:buFont typeface="Wingdings" pitchFamily="2" charset="2"/>
              <a:buChar char="§"/>
              <a:defRPr/>
            </a:pPr>
            <a:r>
              <a:rPr lang="en-US" sz="2200" dirty="0" smtClean="0"/>
              <a:t>2 weeks of supplies</a:t>
            </a:r>
          </a:p>
          <a:p>
            <a:pPr marL="457200" indent="-457200" defTabSz="914400" eaLnBrk="1" hangingPunct="1">
              <a:lnSpc>
                <a:spcPct val="150000"/>
              </a:lnSpc>
              <a:spcBef>
                <a:spcPts val="600"/>
              </a:spcBef>
              <a:buClr>
                <a:schemeClr val="accent1"/>
              </a:buClr>
              <a:buSzPct val="75000"/>
              <a:buFont typeface="Wingdings" pitchFamily="2" charset="2"/>
              <a:buChar char="§"/>
              <a:defRPr/>
            </a:pPr>
            <a:r>
              <a:rPr lang="en-US" sz="2200" dirty="0">
                <a:cs typeface="Arial" pitchFamily="34" charset="0"/>
              </a:rPr>
              <a:t>Change of clothes </a:t>
            </a:r>
          </a:p>
          <a:p>
            <a:pPr marL="457200" indent="-457200" defTabSz="914400" eaLnBrk="1" hangingPunct="1">
              <a:lnSpc>
                <a:spcPct val="150000"/>
              </a:lnSpc>
              <a:spcBef>
                <a:spcPts val="600"/>
              </a:spcBef>
              <a:buClr>
                <a:schemeClr val="accent1"/>
              </a:buClr>
              <a:buSzPct val="75000"/>
              <a:buFont typeface="Wingdings" pitchFamily="2" charset="2"/>
              <a:buChar char="§"/>
              <a:defRPr/>
            </a:pPr>
            <a:r>
              <a:rPr lang="en-US" sz="2200" dirty="0">
                <a:cs typeface="Arial" pitchFamily="34" charset="0"/>
              </a:rPr>
              <a:t>Hygiene items</a:t>
            </a:r>
          </a:p>
          <a:p>
            <a:pPr marL="457200" indent="-457200" defTabSz="914400" eaLnBrk="1" hangingPunct="1">
              <a:lnSpc>
                <a:spcPct val="150000"/>
              </a:lnSpc>
              <a:spcBef>
                <a:spcPts val="600"/>
              </a:spcBef>
              <a:buClr>
                <a:schemeClr val="accent1"/>
              </a:buClr>
              <a:buSzPct val="75000"/>
              <a:buFont typeface="Wingdings" pitchFamily="2" charset="2"/>
              <a:buChar char="§"/>
              <a:defRPr/>
            </a:pPr>
            <a:r>
              <a:rPr lang="en-US" sz="2200" dirty="0">
                <a:cs typeface="Arial" pitchFamily="34" charset="0"/>
              </a:rPr>
              <a:t>Toys and games</a:t>
            </a:r>
          </a:p>
          <a:p>
            <a:pPr marL="457200" indent="-457200" defTabSz="914400" eaLnBrk="1" hangingPunct="1">
              <a:lnSpc>
                <a:spcPct val="150000"/>
              </a:lnSpc>
              <a:spcBef>
                <a:spcPts val="600"/>
              </a:spcBef>
              <a:buClr>
                <a:schemeClr val="accent1"/>
              </a:buClr>
              <a:buSzPct val="75000"/>
              <a:buFont typeface="Wingdings" pitchFamily="2" charset="2"/>
              <a:buChar char="§"/>
              <a:defRPr/>
            </a:pPr>
            <a:r>
              <a:rPr lang="en-US" sz="2200" dirty="0">
                <a:cs typeface="Arial" pitchFamily="34" charset="0"/>
              </a:rPr>
              <a:t>Books and </a:t>
            </a:r>
            <a:r>
              <a:rPr lang="en-US" sz="2200" dirty="0" smtClean="0">
                <a:cs typeface="Arial" pitchFamily="34" charset="0"/>
              </a:rPr>
              <a:t>magazines</a:t>
            </a:r>
            <a:endParaRPr lang="en-US" sz="3200" b="1" dirty="0"/>
          </a:p>
        </p:txBody>
      </p:sp>
      <p:sp>
        <p:nvSpPr>
          <p:cNvPr id="27652"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pic>
        <p:nvPicPr>
          <p:cNvPr id="27653" name="Picture 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384675" y="1965325"/>
            <a:ext cx="4165600" cy="375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165527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p:cNvSpPr txBox="1">
            <a:spLocks noChangeArrowheads="1"/>
          </p:cNvSpPr>
          <p:nvPr/>
        </p:nvSpPr>
        <p:spPr bwMode="auto">
          <a:xfrm>
            <a:off x="874713" y="4367213"/>
            <a:ext cx="462915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2400" b="1">
                <a:solidFill>
                  <a:srgbClr val="C00000"/>
                </a:solidFill>
              </a:rPr>
              <a:t>Avoid stepping on glass and other debris post-earthquake</a:t>
            </a:r>
          </a:p>
        </p:txBody>
      </p:sp>
      <p:pic>
        <p:nvPicPr>
          <p:cNvPr id="28677" name="Picture 1"/>
          <p:cNvPicPr>
            <a:picLocks noChangeAspect="1"/>
          </p:cNvPicPr>
          <p:nvPr/>
        </p:nvPicPr>
        <p:blipFill rotWithShape="1">
          <a:blip r:embed="rId3"/>
          <a:srcRect l="11412"/>
          <a:stretch/>
        </p:blipFill>
        <p:spPr bwMode="auto">
          <a:xfrm>
            <a:off x="5789613" y="1492250"/>
            <a:ext cx="3024187" cy="4006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8676" name="Title 1"/>
          <p:cNvSpPr>
            <a:spLocks noGrp="1"/>
          </p:cNvSpPr>
          <p:nvPr>
            <p:ph type="title" idx="4294967295"/>
          </p:nvPr>
        </p:nvSpPr>
        <p:spPr>
          <a:xfrm>
            <a:off x="457200" y="66675"/>
            <a:ext cx="8229600" cy="1143000"/>
          </a:xfrm>
        </p:spPr>
        <p:txBody>
          <a:bodyPr/>
          <a:lstStyle/>
          <a:p>
            <a:pPr eaLnBrk="1" hangingPunct="1"/>
            <a:r>
              <a:rPr lang="en-US" smtClean="0">
                <a:solidFill>
                  <a:srgbClr val="C00000"/>
                </a:solidFill>
              </a:rPr>
              <a:t>GET A KIT</a:t>
            </a:r>
          </a:p>
        </p:txBody>
      </p:sp>
      <p:sp>
        <p:nvSpPr>
          <p:cNvPr id="7" name="Text Box 7"/>
          <p:cNvSpPr txBox="1">
            <a:spLocks noChangeArrowheads="1"/>
          </p:cNvSpPr>
          <p:nvPr/>
        </p:nvSpPr>
        <p:spPr bwMode="auto">
          <a:xfrm>
            <a:off x="666750" y="1331913"/>
            <a:ext cx="7078663" cy="234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defRPr/>
            </a:pPr>
            <a:r>
              <a:rPr lang="en-US" sz="2600" b="1" dirty="0" smtClean="0"/>
              <a:t>BY THE BED KIT</a:t>
            </a:r>
          </a:p>
          <a:p>
            <a:pPr marL="457200" indent="-457200" defTabSz="914400" eaLnBrk="1" hangingPunct="1">
              <a:lnSpc>
                <a:spcPct val="200000"/>
              </a:lnSpc>
              <a:spcBef>
                <a:spcPts val="600"/>
              </a:spcBef>
              <a:buClr>
                <a:schemeClr val="accent1"/>
              </a:buClr>
              <a:buSzPct val="75000"/>
              <a:buFont typeface="Wingdings" pitchFamily="2" charset="2"/>
              <a:buChar char="§"/>
              <a:defRPr/>
            </a:pPr>
            <a:r>
              <a:rPr lang="en-US" sz="2200" dirty="0" smtClean="0"/>
              <a:t>Sturdy shoes</a:t>
            </a:r>
          </a:p>
          <a:p>
            <a:pPr marL="457200" indent="-457200" defTabSz="914400" eaLnBrk="1" hangingPunct="1">
              <a:lnSpc>
                <a:spcPct val="140000"/>
              </a:lnSpc>
              <a:spcBef>
                <a:spcPts val="600"/>
              </a:spcBef>
              <a:buClr>
                <a:schemeClr val="accent1"/>
              </a:buClr>
              <a:buSzPct val="75000"/>
              <a:buFont typeface="Wingdings" pitchFamily="2" charset="2"/>
              <a:buChar char="§"/>
              <a:defRPr/>
            </a:pPr>
            <a:r>
              <a:rPr lang="en-US" sz="2200" dirty="0" smtClean="0"/>
              <a:t>Flashlight</a:t>
            </a:r>
          </a:p>
          <a:p>
            <a:pPr marL="457200" indent="-457200" defTabSz="914400" eaLnBrk="1" hangingPunct="1">
              <a:lnSpc>
                <a:spcPct val="140000"/>
              </a:lnSpc>
              <a:spcBef>
                <a:spcPts val="600"/>
              </a:spcBef>
              <a:buClr>
                <a:schemeClr val="accent1"/>
              </a:buClr>
              <a:buSzPct val="75000"/>
              <a:buFont typeface="Wingdings" pitchFamily="2" charset="2"/>
              <a:buChar char="§"/>
              <a:defRPr/>
            </a:pPr>
            <a:r>
              <a:rPr lang="en-US" sz="2200" dirty="0" smtClean="0"/>
              <a:t>Prescription Eyeglasses (if needed)</a:t>
            </a:r>
          </a:p>
        </p:txBody>
      </p:sp>
      <p:sp>
        <p:nvSpPr>
          <p:cNvPr id="28678"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spTree>
    <p:extLst>
      <p:ext uri="{BB962C8B-B14F-4D97-AF65-F5344CB8AC3E}">
        <p14:creationId xmlns:p14="http://schemas.microsoft.com/office/powerpoint/2010/main" xmlns="" val="18753413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a:xfrm>
            <a:off x="457200" y="84138"/>
            <a:ext cx="8229600" cy="1143000"/>
          </a:xfrm>
        </p:spPr>
        <p:txBody>
          <a:bodyPr/>
          <a:lstStyle/>
          <a:p>
            <a:pPr eaLnBrk="1" hangingPunct="1"/>
            <a:r>
              <a:rPr lang="en-US" smtClean="0"/>
              <a:t>BE RED CROSS READY</a:t>
            </a:r>
          </a:p>
        </p:txBody>
      </p:sp>
      <p:sp>
        <p:nvSpPr>
          <p:cNvPr id="29699"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pic>
        <p:nvPicPr>
          <p:cNvPr id="29700" name="Picture 5"/>
          <p:cNvPicPr>
            <a:picLocks noChangeAspect="1"/>
          </p:cNvPicPr>
          <p:nvPr/>
        </p:nvPicPr>
        <p:blipFill>
          <a:blip r:embed="rId3">
            <a:extLst>
              <a:ext uri="{28A0092B-C50C-407E-A947-70E740481C1C}">
                <a14:useLocalDpi xmlns:a14="http://schemas.microsoft.com/office/drawing/2010/main" xmlns="" val="0"/>
              </a:ext>
            </a:extLst>
          </a:blip>
          <a:srcRect t="20471" r="69176"/>
          <a:stretch>
            <a:fillRect/>
          </a:stretch>
        </p:blipFill>
        <p:spPr bwMode="auto">
          <a:xfrm>
            <a:off x="842963" y="1460500"/>
            <a:ext cx="2459037"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1" name="Picture 6"/>
          <p:cNvPicPr>
            <a:picLocks noChangeAspect="1"/>
          </p:cNvPicPr>
          <p:nvPr/>
        </p:nvPicPr>
        <p:blipFill>
          <a:blip r:embed="rId3">
            <a:extLst>
              <a:ext uri="{28A0092B-C50C-407E-A947-70E740481C1C}">
                <a14:useLocalDpi xmlns:a14="http://schemas.microsoft.com/office/drawing/2010/main" xmlns="" val="0"/>
              </a:ext>
            </a:extLst>
          </a:blip>
          <a:srcRect l="30666" t="20471"/>
          <a:stretch>
            <a:fillRect/>
          </a:stretch>
        </p:blipFill>
        <p:spPr bwMode="auto">
          <a:xfrm>
            <a:off x="2860675" y="1460500"/>
            <a:ext cx="5530850"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a:spLocks noChangeArrowheads="1"/>
          </p:cNvSpPr>
          <p:nvPr/>
        </p:nvSpPr>
        <p:spPr bwMode="auto">
          <a:xfrm>
            <a:off x="2860675" y="1371600"/>
            <a:ext cx="2813050" cy="2997200"/>
          </a:xfrm>
          <a:prstGeom prst="rect">
            <a:avLst/>
          </a:prstGeom>
          <a:solidFill>
            <a:schemeClr val="bg1">
              <a:lumMod val="50000"/>
              <a:alpha val="25098"/>
            </a:schemeClr>
          </a:solidFill>
          <a:ln>
            <a:noFill/>
          </a:ln>
          <a:effectLst/>
        </p:spPr>
        <p:txBody>
          <a:bodyPr wrap="none" anchor="ctr"/>
          <a:lstStyle/>
          <a:p>
            <a:pPr>
              <a:defRPr/>
            </a:pPr>
            <a:endParaRPr lang="en-US"/>
          </a:p>
        </p:txBody>
      </p:sp>
    </p:spTree>
    <p:extLst>
      <p:ext uri="{BB962C8B-B14F-4D97-AF65-F5344CB8AC3E}">
        <p14:creationId xmlns:p14="http://schemas.microsoft.com/office/powerpoint/2010/main" xmlns="" val="3397075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457200" y="76200"/>
            <a:ext cx="8229600" cy="1143000"/>
          </a:xfrm>
        </p:spPr>
        <p:txBody>
          <a:bodyPr/>
          <a:lstStyle/>
          <a:p>
            <a:pPr eaLnBrk="1" hangingPunct="1"/>
            <a:r>
              <a:rPr lang="en-US" smtClean="0"/>
              <a:t>MAKE A PLAN</a:t>
            </a:r>
          </a:p>
        </p:txBody>
      </p:sp>
      <p:sp>
        <p:nvSpPr>
          <p:cNvPr id="30723" name="Content Placeholder 3"/>
          <p:cNvSpPr>
            <a:spLocks noGrp="1"/>
          </p:cNvSpPr>
          <p:nvPr>
            <p:ph sz="half" idx="4294967295"/>
          </p:nvPr>
        </p:nvSpPr>
        <p:spPr>
          <a:xfrm>
            <a:off x="782638" y="1304925"/>
            <a:ext cx="7627937" cy="4452938"/>
          </a:xfrm>
        </p:spPr>
        <p:txBody>
          <a:bodyPr/>
          <a:lstStyle/>
          <a:p>
            <a:pPr marL="533400" indent="-533400" eaLnBrk="1" hangingPunct="1">
              <a:buFontTx/>
              <a:buNone/>
              <a:defRPr/>
            </a:pPr>
            <a:r>
              <a:rPr lang="en-US" sz="2800" b="1" dirty="0" smtClean="0">
                <a:latin typeface="Arial" pitchFamily="34" charset="0"/>
                <a:cs typeface="Arial" pitchFamily="34" charset="0"/>
              </a:rPr>
              <a:t>STEP 1: TALK</a:t>
            </a:r>
            <a:endParaRPr lang="en-US" sz="2800" dirty="0" smtClean="0">
              <a:latin typeface="Arial" pitchFamily="34" charset="0"/>
              <a:cs typeface="Arial" pitchFamily="34" charset="0"/>
            </a:endParaRPr>
          </a:p>
          <a:p>
            <a:pPr marL="533400" indent="-533400" eaLnBrk="1" hangingPunct="1">
              <a:defRPr/>
            </a:pPr>
            <a:r>
              <a:rPr lang="en-US" sz="2800" dirty="0" smtClean="0">
                <a:latin typeface="Arial" pitchFamily="34" charset="0"/>
                <a:cs typeface="Arial" pitchFamily="34" charset="0"/>
              </a:rPr>
              <a:t>Talk to family, neighbors, and co-workers</a:t>
            </a:r>
            <a:endParaRPr lang="en-US" sz="2800" u="sng" dirty="0" smtClean="0">
              <a:latin typeface="Arial" pitchFamily="34" charset="0"/>
              <a:cs typeface="Arial" pitchFamily="34" charset="0"/>
            </a:endParaRPr>
          </a:p>
          <a:p>
            <a:pPr marL="533400" indent="-533400" eaLnBrk="1" hangingPunct="1">
              <a:lnSpc>
                <a:spcPct val="150000"/>
              </a:lnSpc>
              <a:defRPr/>
            </a:pPr>
            <a:r>
              <a:rPr lang="en-US" sz="2800" dirty="0" smtClean="0">
                <a:latin typeface="Arial" pitchFamily="34" charset="0"/>
                <a:cs typeface="Arial" pitchFamily="34" charset="0"/>
              </a:rPr>
              <a:t>Discuss your risks and vulnerabilities</a:t>
            </a:r>
          </a:p>
          <a:p>
            <a:pPr marL="933450" lvl="1" indent="-533400" eaLnBrk="1" hangingPunct="1">
              <a:defRPr/>
            </a:pPr>
            <a:r>
              <a:rPr lang="en-US" sz="2400" dirty="0" smtClean="0">
                <a:latin typeface="Arial" pitchFamily="34" charset="0"/>
                <a:cs typeface="Arial" pitchFamily="34" charset="0"/>
              </a:rPr>
              <a:t>Do you live in a high rise building?</a:t>
            </a:r>
          </a:p>
          <a:p>
            <a:pPr marL="933450" lvl="1" indent="-533400" eaLnBrk="1" hangingPunct="1">
              <a:defRPr/>
            </a:pPr>
            <a:r>
              <a:rPr lang="en-US" sz="2400" dirty="0" smtClean="0">
                <a:latin typeface="Arial" pitchFamily="34" charset="0"/>
                <a:cs typeface="Arial" pitchFamily="34" charset="0"/>
              </a:rPr>
              <a:t>Is someone you live with disabled?</a:t>
            </a:r>
          </a:p>
          <a:p>
            <a:pPr marL="533400" indent="-533400" eaLnBrk="1" hangingPunct="1">
              <a:lnSpc>
                <a:spcPct val="150000"/>
              </a:lnSpc>
              <a:defRPr/>
            </a:pPr>
            <a:r>
              <a:rPr lang="en-US" sz="2800" dirty="0" smtClean="0">
                <a:latin typeface="Arial" pitchFamily="34" charset="0"/>
                <a:cs typeface="Arial" pitchFamily="34" charset="0"/>
              </a:rPr>
              <a:t>Assign roles</a:t>
            </a:r>
          </a:p>
          <a:p>
            <a:pPr marL="914400" lvl="1" indent="-457200" eaLnBrk="1" hangingPunct="1">
              <a:defRPr/>
            </a:pPr>
            <a:r>
              <a:rPr lang="en-US" sz="2400" dirty="0" smtClean="0">
                <a:latin typeface="Arial" pitchFamily="34" charset="0"/>
                <a:cs typeface="Arial" pitchFamily="34" charset="0"/>
              </a:rPr>
              <a:t>Who will grab the emergency kit?</a:t>
            </a:r>
          </a:p>
          <a:p>
            <a:pPr marL="914400" lvl="1" indent="-457200" eaLnBrk="1" hangingPunct="1">
              <a:defRPr/>
            </a:pPr>
            <a:r>
              <a:rPr lang="en-US" sz="2400" dirty="0">
                <a:latin typeface="Arial" pitchFamily="34" charset="0"/>
                <a:cs typeface="Arial" pitchFamily="34" charset="0"/>
              </a:rPr>
              <a:t>W</a:t>
            </a:r>
            <a:r>
              <a:rPr lang="en-US" sz="2400" dirty="0" smtClean="0">
                <a:latin typeface="Arial" pitchFamily="34" charset="0"/>
                <a:cs typeface="Arial" pitchFamily="34" charset="0"/>
              </a:rPr>
              <a:t>ho’s in charge of the children or pets?</a:t>
            </a:r>
          </a:p>
          <a:p>
            <a:pPr marL="533400" indent="-533400" eaLnBrk="1" hangingPunct="1">
              <a:buFont typeface="Wingdings" pitchFamily="2" charset="2"/>
              <a:buNone/>
              <a:defRPr/>
            </a:pPr>
            <a:endParaRPr lang="en-US" sz="2200" dirty="0" smtClean="0">
              <a:latin typeface="Arial" pitchFamily="34" charset="0"/>
              <a:cs typeface="Arial" pitchFamily="34" charset="0"/>
            </a:endParaRPr>
          </a:p>
        </p:txBody>
      </p:sp>
      <p:sp>
        <p:nvSpPr>
          <p:cNvPr id="30724"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spTree>
    <p:extLst>
      <p:ext uri="{BB962C8B-B14F-4D97-AF65-F5344CB8AC3E}">
        <p14:creationId xmlns:p14="http://schemas.microsoft.com/office/powerpoint/2010/main" xmlns="" val="3197165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457200" y="76200"/>
            <a:ext cx="8229600" cy="1143000"/>
          </a:xfrm>
        </p:spPr>
        <p:txBody>
          <a:bodyPr/>
          <a:lstStyle/>
          <a:p>
            <a:pPr eaLnBrk="1" hangingPunct="1"/>
            <a:r>
              <a:rPr lang="en-US" smtClean="0"/>
              <a:t>MAKE A PLAN</a:t>
            </a:r>
          </a:p>
        </p:txBody>
      </p:sp>
      <p:sp>
        <p:nvSpPr>
          <p:cNvPr id="31747" name="Content Placeholder 3"/>
          <p:cNvSpPr>
            <a:spLocks/>
          </p:cNvSpPr>
          <p:nvPr/>
        </p:nvSpPr>
        <p:spPr bwMode="auto">
          <a:xfrm>
            <a:off x="457200" y="1066800"/>
            <a:ext cx="7010400" cy="440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spcBef>
                <a:spcPct val="20000"/>
              </a:spcBef>
              <a:buClr>
                <a:schemeClr val="accent1"/>
              </a:buClr>
              <a:buSzPct val="75000"/>
            </a:pPr>
            <a:r>
              <a:rPr lang="en-US" sz="2800" b="1">
                <a:cs typeface="Arial" pitchFamily="34" charset="0"/>
              </a:rPr>
              <a:t>STEP 2: PLAN</a:t>
            </a:r>
            <a:br>
              <a:rPr lang="en-US" sz="2800" b="1">
                <a:cs typeface="Arial" pitchFamily="34" charset="0"/>
              </a:rPr>
            </a:br>
            <a:endParaRPr lang="en-US" sz="1200" b="1">
              <a:cs typeface="Arial" pitchFamily="34" charset="0"/>
            </a:endParaRPr>
          </a:p>
          <a:p>
            <a:pPr marL="533400" indent="-533400">
              <a:spcBef>
                <a:spcPct val="20000"/>
              </a:spcBef>
              <a:buClr>
                <a:schemeClr val="accent1"/>
              </a:buClr>
              <a:buSzPct val="75000"/>
              <a:buFont typeface="Wingdings" pitchFamily="2" charset="2"/>
              <a:buChar char="§"/>
            </a:pPr>
            <a:r>
              <a:rPr lang="en-US" sz="2800">
                <a:cs typeface="Arial" pitchFamily="34" charset="0"/>
              </a:rPr>
              <a:t>Out-of-state contact</a:t>
            </a:r>
          </a:p>
          <a:p>
            <a:pPr marL="533400" indent="-533400">
              <a:spcBef>
                <a:spcPts val="1800"/>
              </a:spcBef>
              <a:spcAft>
                <a:spcPts val="1800"/>
              </a:spcAft>
              <a:buClr>
                <a:schemeClr val="accent1"/>
              </a:buClr>
              <a:buSzPct val="75000"/>
              <a:buFont typeface="Wingdings" pitchFamily="2" charset="2"/>
              <a:buChar char="§"/>
            </a:pPr>
            <a:r>
              <a:rPr lang="en-US" sz="2800">
                <a:cs typeface="Arial" pitchFamily="34" charset="0"/>
              </a:rPr>
              <a:t>Two evacuation routes</a:t>
            </a:r>
          </a:p>
          <a:p>
            <a:pPr marL="533400" indent="-533400">
              <a:spcBef>
                <a:spcPts val="1800"/>
              </a:spcBef>
              <a:spcAft>
                <a:spcPts val="1800"/>
              </a:spcAft>
              <a:buClr>
                <a:schemeClr val="accent1"/>
              </a:buClr>
              <a:buSzPct val="75000"/>
              <a:buFont typeface="Wingdings" pitchFamily="2" charset="2"/>
              <a:buChar char="§"/>
            </a:pPr>
            <a:r>
              <a:rPr lang="en-US" sz="2800">
                <a:cs typeface="Arial" pitchFamily="34" charset="0"/>
              </a:rPr>
              <a:t>Two places to meet</a:t>
            </a:r>
          </a:p>
          <a:p>
            <a:pPr marL="533400" indent="-533400">
              <a:spcBef>
                <a:spcPts val="1800"/>
              </a:spcBef>
              <a:spcAft>
                <a:spcPts val="1800"/>
              </a:spcAft>
              <a:buClr>
                <a:schemeClr val="accent1"/>
              </a:buClr>
              <a:buSzPct val="75000"/>
              <a:buFont typeface="Wingdings" pitchFamily="2" charset="2"/>
              <a:buChar char="§"/>
            </a:pPr>
            <a:r>
              <a:rPr lang="en-US" sz="2800">
                <a:cs typeface="Arial" pitchFamily="34" charset="0"/>
              </a:rPr>
              <a:t>Plan for pets</a:t>
            </a:r>
          </a:p>
          <a:p>
            <a:pPr marL="533400" indent="-533400">
              <a:spcBef>
                <a:spcPct val="20000"/>
              </a:spcBef>
              <a:buClr>
                <a:schemeClr val="accent1"/>
              </a:buClr>
              <a:buSzPct val="75000"/>
              <a:buFont typeface="Wingdings" pitchFamily="2" charset="2"/>
              <a:buChar char="§"/>
            </a:pPr>
            <a:r>
              <a:rPr lang="en-US" sz="2800">
                <a:cs typeface="Arial" pitchFamily="34" charset="0"/>
              </a:rPr>
              <a:t>Consider what to do if you are at home or away during a disaster</a:t>
            </a:r>
            <a:br>
              <a:rPr lang="en-US" sz="2800">
                <a:cs typeface="Arial" pitchFamily="34" charset="0"/>
              </a:rPr>
            </a:br>
            <a:endParaRPr lang="en-US" sz="2200">
              <a:cs typeface="Arial" pitchFamily="34" charset="0"/>
            </a:endParaRPr>
          </a:p>
        </p:txBody>
      </p:sp>
      <p:pic>
        <p:nvPicPr>
          <p:cNvPr id="31748"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03775" y="1857375"/>
            <a:ext cx="4105275" cy="2820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1749"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spTree>
    <p:extLst>
      <p:ext uri="{BB962C8B-B14F-4D97-AF65-F5344CB8AC3E}">
        <p14:creationId xmlns:p14="http://schemas.microsoft.com/office/powerpoint/2010/main" xmlns="" val="14812181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457200" y="84138"/>
            <a:ext cx="8229600" cy="1143000"/>
          </a:xfrm>
        </p:spPr>
        <p:txBody>
          <a:bodyPr/>
          <a:lstStyle/>
          <a:p>
            <a:pPr eaLnBrk="1" hangingPunct="1"/>
            <a:r>
              <a:rPr lang="en-US" smtClean="0"/>
              <a:t>MAKE A PLAN</a:t>
            </a:r>
          </a:p>
        </p:txBody>
      </p:sp>
      <p:sp>
        <p:nvSpPr>
          <p:cNvPr id="32771" name="Content Placeholder 3"/>
          <p:cNvSpPr>
            <a:spLocks/>
          </p:cNvSpPr>
          <p:nvPr/>
        </p:nvSpPr>
        <p:spPr bwMode="auto">
          <a:xfrm>
            <a:off x="457200" y="1241425"/>
            <a:ext cx="4167188" cy="446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spcBef>
                <a:spcPts val="1200"/>
              </a:spcBef>
              <a:buClr>
                <a:schemeClr val="accent1"/>
              </a:buClr>
              <a:buSzPct val="75000"/>
            </a:pPr>
            <a:r>
              <a:rPr lang="en-US" sz="2800" b="1">
                <a:cs typeface="Arial" pitchFamily="34" charset="0"/>
              </a:rPr>
              <a:t>STEP 3: PRACTICE</a:t>
            </a:r>
            <a:br>
              <a:rPr lang="en-US" sz="2800" b="1">
                <a:cs typeface="Arial" pitchFamily="34" charset="0"/>
              </a:rPr>
            </a:br>
            <a:endParaRPr lang="en-US" sz="500" b="1">
              <a:cs typeface="Arial" pitchFamily="34" charset="0"/>
            </a:endParaRPr>
          </a:p>
          <a:p>
            <a:pPr marL="533400" indent="-533400">
              <a:spcBef>
                <a:spcPts val="1200"/>
              </a:spcBef>
              <a:buClr>
                <a:schemeClr val="accent1"/>
              </a:buClr>
              <a:buSzPct val="75000"/>
              <a:buFont typeface="Wingdings" pitchFamily="2" charset="2"/>
              <a:buChar char="§"/>
            </a:pPr>
            <a:r>
              <a:rPr lang="en-US" sz="2400">
                <a:cs typeface="Arial" pitchFamily="34" charset="0"/>
              </a:rPr>
              <a:t>Two times each year</a:t>
            </a:r>
          </a:p>
          <a:p>
            <a:pPr marL="533400" indent="-533400">
              <a:spcBef>
                <a:spcPts val="1200"/>
              </a:spcBef>
              <a:buClr>
                <a:schemeClr val="accent1"/>
              </a:buClr>
              <a:buSzPct val="75000"/>
              <a:buFont typeface="Wingdings" pitchFamily="2" charset="2"/>
              <a:buChar char="§"/>
            </a:pPr>
            <a:r>
              <a:rPr lang="en-US" sz="2400">
                <a:cs typeface="Arial" pitchFamily="34" charset="0"/>
              </a:rPr>
              <a:t>Earthquake drills</a:t>
            </a:r>
          </a:p>
          <a:p>
            <a:pPr marL="533400" indent="-533400">
              <a:spcBef>
                <a:spcPts val="1200"/>
              </a:spcBef>
              <a:buClr>
                <a:schemeClr val="accent1"/>
              </a:buClr>
              <a:buSzPct val="75000"/>
              <a:buFont typeface="Wingdings" pitchFamily="2" charset="2"/>
              <a:buChar char="§"/>
            </a:pPr>
            <a:r>
              <a:rPr lang="en-US" sz="2400">
                <a:cs typeface="Arial" pitchFamily="34" charset="0"/>
              </a:rPr>
              <a:t>Fire drills</a:t>
            </a:r>
          </a:p>
          <a:p>
            <a:pPr marL="533400" indent="-533400">
              <a:spcBef>
                <a:spcPts val="1200"/>
              </a:spcBef>
              <a:buClr>
                <a:schemeClr val="accent1"/>
              </a:buClr>
              <a:buSzPct val="75000"/>
              <a:buFont typeface="Wingdings" pitchFamily="2" charset="2"/>
              <a:buChar char="§"/>
            </a:pPr>
            <a:r>
              <a:rPr lang="en-US" sz="2400">
                <a:cs typeface="Arial" pitchFamily="34" charset="0"/>
              </a:rPr>
              <a:t>Review supplies</a:t>
            </a:r>
          </a:p>
          <a:p>
            <a:pPr marL="533400" indent="-533400">
              <a:spcBef>
                <a:spcPts val="1200"/>
              </a:spcBef>
              <a:buClr>
                <a:schemeClr val="accent1"/>
              </a:buClr>
              <a:buSzPct val="75000"/>
              <a:buFont typeface="Wingdings" pitchFamily="2" charset="2"/>
              <a:buChar char="§"/>
            </a:pPr>
            <a:r>
              <a:rPr lang="en-US" sz="2400">
                <a:cs typeface="Arial" pitchFamily="34" charset="0"/>
              </a:rPr>
              <a:t>Test smoke detectors</a:t>
            </a:r>
          </a:p>
          <a:p>
            <a:pPr marL="533400" indent="-533400">
              <a:spcBef>
                <a:spcPts val="1200"/>
              </a:spcBef>
              <a:buClr>
                <a:schemeClr val="accent1"/>
              </a:buClr>
              <a:buSzPct val="75000"/>
              <a:buFont typeface="Wingdings" pitchFamily="2" charset="2"/>
              <a:buChar char="§"/>
            </a:pPr>
            <a:r>
              <a:rPr lang="en-US" sz="2400">
                <a:cs typeface="Arial" pitchFamily="34" charset="0"/>
              </a:rPr>
              <a:t>Include pets in drills</a:t>
            </a:r>
          </a:p>
          <a:p>
            <a:pPr marL="533400" indent="-533400">
              <a:spcBef>
                <a:spcPts val="1200"/>
              </a:spcBef>
              <a:buClr>
                <a:schemeClr val="accent1"/>
              </a:buClr>
              <a:buSzPct val="75000"/>
              <a:buFont typeface="Wingdings" pitchFamily="2" charset="2"/>
              <a:buChar char="§"/>
            </a:pPr>
            <a:r>
              <a:rPr lang="en-US" sz="2400">
                <a:cs typeface="Arial" pitchFamily="34" charset="0"/>
              </a:rPr>
              <a:t>Register for CA drill: </a:t>
            </a:r>
            <a:r>
              <a:rPr lang="en-US" sz="2400" b="1">
                <a:solidFill>
                  <a:schemeClr val="accent1"/>
                </a:solidFill>
                <a:cs typeface="Arial" pitchFamily="34" charset="0"/>
              </a:rPr>
              <a:t>ShakeOut.org</a:t>
            </a:r>
          </a:p>
        </p:txBody>
      </p:sp>
      <p:sp>
        <p:nvSpPr>
          <p:cNvPr id="32772"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pic>
        <p:nvPicPr>
          <p:cNvPr id="32773"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5013325" y="1676400"/>
            <a:ext cx="3684588" cy="39909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797145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a:xfrm>
            <a:off x="488950" y="66675"/>
            <a:ext cx="8229600" cy="1143000"/>
          </a:xfrm>
        </p:spPr>
        <p:txBody>
          <a:bodyPr/>
          <a:lstStyle/>
          <a:p>
            <a:pPr eaLnBrk="1" hangingPunct="1"/>
            <a:r>
              <a:rPr lang="en-US" smtClean="0"/>
              <a:t>BE RED CROSS READY</a:t>
            </a:r>
          </a:p>
        </p:txBody>
      </p:sp>
      <p:sp>
        <p:nvSpPr>
          <p:cNvPr id="33795"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pic>
        <p:nvPicPr>
          <p:cNvPr id="33796" name="Picture 1"/>
          <p:cNvPicPr>
            <a:picLocks noChangeAspect="1"/>
          </p:cNvPicPr>
          <p:nvPr/>
        </p:nvPicPr>
        <p:blipFill>
          <a:blip r:embed="rId3">
            <a:extLst>
              <a:ext uri="{28A0092B-C50C-407E-A947-70E740481C1C}">
                <a14:useLocalDpi xmlns:a14="http://schemas.microsoft.com/office/drawing/2010/main" xmlns="" val="0"/>
              </a:ext>
            </a:extLst>
          </a:blip>
          <a:srcRect t="20471" r="69176"/>
          <a:stretch>
            <a:fillRect/>
          </a:stretch>
        </p:blipFill>
        <p:spPr bwMode="auto">
          <a:xfrm>
            <a:off x="842963" y="1460500"/>
            <a:ext cx="2459037"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7" name="Picture 10"/>
          <p:cNvPicPr>
            <a:picLocks noChangeAspect="1"/>
          </p:cNvPicPr>
          <p:nvPr/>
        </p:nvPicPr>
        <p:blipFill>
          <a:blip r:embed="rId3">
            <a:extLst>
              <a:ext uri="{28A0092B-C50C-407E-A947-70E740481C1C}">
                <a14:useLocalDpi xmlns:a14="http://schemas.microsoft.com/office/drawing/2010/main" xmlns="" val="0"/>
              </a:ext>
            </a:extLst>
          </a:blip>
          <a:srcRect l="30666" t="20471"/>
          <a:stretch>
            <a:fillRect/>
          </a:stretch>
        </p:blipFill>
        <p:spPr bwMode="auto">
          <a:xfrm>
            <a:off x="2860675" y="1460500"/>
            <a:ext cx="5530850"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a:spLocks noChangeArrowheads="1"/>
          </p:cNvSpPr>
          <p:nvPr/>
        </p:nvSpPr>
        <p:spPr bwMode="auto">
          <a:xfrm>
            <a:off x="5629275" y="1371600"/>
            <a:ext cx="2813050" cy="2997200"/>
          </a:xfrm>
          <a:prstGeom prst="rect">
            <a:avLst/>
          </a:prstGeom>
          <a:solidFill>
            <a:schemeClr val="bg1">
              <a:lumMod val="50000"/>
              <a:alpha val="25098"/>
            </a:schemeClr>
          </a:solidFill>
          <a:ln>
            <a:noFill/>
          </a:ln>
          <a:effectLst/>
        </p:spPr>
        <p:txBody>
          <a:bodyPr wrap="none" anchor="ctr"/>
          <a:lstStyle/>
          <a:p>
            <a:pPr>
              <a:defRPr/>
            </a:pPr>
            <a:endParaRPr lang="en-US"/>
          </a:p>
        </p:txBody>
      </p:sp>
    </p:spTree>
    <p:extLst>
      <p:ext uri="{BB962C8B-B14F-4D97-AF65-F5344CB8AC3E}">
        <p14:creationId xmlns:p14="http://schemas.microsoft.com/office/powerpoint/2010/main" xmlns="" val="28908894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3"/>
          <p:cNvSpPr>
            <a:spLocks/>
          </p:cNvSpPr>
          <p:nvPr/>
        </p:nvSpPr>
        <p:spPr bwMode="auto">
          <a:xfrm>
            <a:off x="571500" y="1370013"/>
            <a:ext cx="7964488"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spcBef>
                <a:spcPct val="20000"/>
              </a:spcBef>
              <a:buClr>
                <a:schemeClr val="accent1"/>
              </a:buClr>
              <a:buSzPct val="75000"/>
            </a:pPr>
            <a:r>
              <a:rPr lang="en-US" sz="2600" b="1">
                <a:cs typeface="Arial" pitchFamily="34" charset="0"/>
              </a:rPr>
              <a:t>KNOW HOW TO RESPOND TO YOUR RISKS</a:t>
            </a:r>
            <a:endParaRPr lang="en-US" sz="2600">
              <a:cs typeface="Arial" pitchFamily="34" charset="0"/>
            </a:endParaRPr>
          </a:p>
          <a:p>
            <a:pPr marL="533400" indent="-533400">
              <a:spcBef>
                <a:spcPct val="20000"/>
              </a:spcBef>
              <a:buClr>
                <a:schemeClr val="accent1"/>
              </a:buClr>
              <a:buSzPct val="75000"/>
              <a:buFont typeface="Wingdings" pitchFamily="2" charset="2"/>
              <a:buChar char="§"/>
            </a:pPr>
            <a:endParaRPr lang="en-US" sz="2800">
              <a:cs typeface="Arial" pitchFamily="34" charset="0"/>
            </a:endParaRPr>
          </a:p>
          <a:p>
            <a:pPr marL="533400" indent="-533400">
              <a:spcBef>
                <a:spcPct val="20000"/>
              </a:spcBef>
              <a:buClr>
                <a:schemeClr val="accent1"/>
              </a:buClr>
              <a:buSzPct val="75000"/>
              <a:buFont typeface="Wingdings" pitchFamily="2" charset="2"/>
              <a:buNone/>
            </a:pPr>
            <a:endParaRPr lang="en-US" sz="2800">
              <a:cs typeface="Arial" pitchFamily="34" charset="0"/>
            </a:endParaRPr>
          </a:p>
        </p:txBody>
      </p:sp>
      <p:sp>
        <p:nvSpPr>
          <p:cNvPr id="34819" name="Text Box 8"/>
          <p:cNvSpPr txBox="1">
            <a:spLocks noChangeArrowheads="1"/>
          </p:cNvSpPr>
          <p:nvPr/>
        </p:nvSpPr>
        <p:spPr bwMode="auto">
          <a:xfrm>
            <a:off x="731838" y="2012950"/>
            <a:ext cx="4495800" cy="3816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ts val="1200"/>
              </a:spcBef>
              <a:buClr>
                <a:schemeClr val="accent1"/>
              </a:buClr>
              <a:buSzPct val="75000"/>
              <a:buFont typeface="Wingdings" pitchFamily="2" charset="2"/>
              <a:buChar char="§"/>
            </a:pPr>
            <a:r>
              <a:rPr lang="en-US" sz="2600">
                <a:cs typeface="Arial" pitchFamily="34" charset="0"/>
              </a:rPr>
              <a:t>     Earthquakes</a:t>
            </a:r>
          </a:p>
          <a:p>
            <a:pPr defTabSz="914400" eaLnBrk="1" hangingPunct="1">
              <a:spcBef>
                <a:spcPts val="1200"/>
              </a:spcBef>
              <a:buClr>
                <a:schemeClr val="accent1"/>
              </a:buClr>
              <a:buSzPct val="75000"/>
              <a:buFont typeface="Wingdings" pitchFamily="2" charset="2"/>
              <a:buChar char="§"/>
            </a:pPr>
            <a:r>
              <a:rPr lang="en-US" sz="2600">
                <a:cs typeface="Arial" pitchFamily="34" charset="0"/>
              </a:rPr>
              <a:t>     Home fires</a:t>
            </a:r>
          </a:p>
          <a:p>
            <a:pPr defTabSz="914400" eaLnBrk="1" hangingPunct="1">
              <a:spcBef>
                <a:spcPts val="1200"/>
              </a:spcBef>
              <a:buClr>
                <a:schemeClr val="accent1"/>
              </a:buClr>
              <a:buSzPct val="75000"/>
              <a:buFont typeface="Wingdings" pitchFamily="2" charset="2"/>
              <a:buChar char="§"/>
            </a:pPr>
            <a:r>
              <a:rPr lang="en-US" sz="2600">
                <a:cs typeface="Arial" pitchFamily="34" charset="0"/>
              </a:rPr>
              <a:t>     Flooding</a:t>
            </a:r>
          </a:p>
          <a:p>
            <a:pPr defTabSz="914400" eaLnBrk="1" hangingPunct="1">
              <a:spcBef>
                <a:spcPts val="1200"/>
              </a:spcBef>
              <a:buClr>
                <a:schemeClr val="accent1"/>
              </a:buClr>
              <a:buSzPct val="75000"/>
              <a:buFont typeface="Wingdings" pitchFamily="2" charset="2"/>
              <a:buChar char="§"/>
            </a:pPr>
            <a:r>
              <a:rPr lang="en-US" sz="2600">
                <a:cs typeface="Arial" pitchFamily="34" charset="0"/>
              </a:rPr>
              <a:t>     Wildfires	 </a:t>
            </a:r>
          </a:p>
          <a:p>
            <a:pPr defTabSz="914400" eaLnBrk="1" hangingPunct="1">
              <a:spcBef>
                <a:spcPts val="1200"/>
              </a:spcBef>
              <a:buClr>
                <a:schemeClr val="accent1"/>
              </a:buClr>
              <a:buSzPct val="75000"/>
              <a:buFont typeface="Wingdings" pitchFamily="2" charset="2"/>
              <a:buChar char="§"/>
            </a:pPr>
            <a:r>
              <a:rPr lang="en-US" sz="2600">
                <a:cs typeface="Arial" pitchFamily="34" charset="0"/>
              </a:rPr>
              <a:t>     Pandemic flu</a:t>
            </a:r>
          </a:p>
          <a:p>
            <a:pPr defTabSz="914400" eaLnBrk="1" hangingPunct="1">
              <a:spcBef>
                <a:spcPts val="1200"/>
              </a:spcBef>
              <a:buClr>
                <a:schemeClr val="accent1"/>
              </a:buClr>
              <a:buSzPct val="75000"/>
              <a:buFont typeface="Wingdings" pitchFamily="2" charset="2"/>
              <a:buChar char="§"/>
            </a:pPr>
            <a:r>
              <a:rPr lang="en-US" sz="2600">
                <a:cs typeface="Arial" pitchFamily="34" charset="0"/>
              </a:rPr>
              <a:t>     Tsunami	s		</a:t>
            </a:r>
          </a:p>
          <a:p>
            <a:pPr defTabSz="914400" eaLnBrk="1" hangingPunct="1">
              <a:spcBef>
                <a:spcPts val="1200"/>
              </a:spcBef>
              <a:buClr>
                <a:schemeClr val="accent1"/>
              </a:buClr>
              <a:buSzPct val="75000"/>
              <a:buFont typeface="Wingdings" pitchFamily="2" charset="2"/>
              <a:buChar char="§"/>
            </a:pPr>
            <a:r>
              <a:rPr lang="en-US" sz="2600">
                <a:cs typeface="Arial" pitchFamily="34" charset="0"/>
              </a:rPr>
              <a:t>     Heat waves</a:t>
            </a:r>
          </a:p>
        </p:txBody>
      </p:sp>
      <p:sp>
        <p:nvSpPr>
          <p:cNvPr id="34820" name="Title 1"/>
          <p:cNvSpPr>
            <a:spLocks noGrp="1"/>
          </p:cNvSpPr>
          <p:nvPr>
            <p:ph type="title" idx="4294967295"/>
          </p:nvPr>
        </p:nvSpPr>
        <p:spPr>
          <a:xfrm>
            <a:off x="457200" y="66675"/>
            <a:ext cx="8229600" cy="1143000"/>
          </a:xfrm>
        </p:spPr>
        <p:txBody>
          <a:bodyPr/>
          <a:lstStyle/>
          <a:p>
            <a:pPr eaLnBrk="1" hangingPunct="1"/>
            <a:r>
              <a:rPr lang="en-US" smtClean="0"/>
              <a:t>BE INFORMED</a:t>
            </a:r>
          </a:p>
        </p:txBody>
      </p:sp>
      <p:sp>
        <p:nvSpPr>
          <p:cNvPr id="34821"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pic>
        <p:nvPicPr>
          <p:cNvPr id="13" name="Picture 12"/>
          <p:cNvPicPr>
            <a:picLocks noChangeAspect="1"/>
          </p:cNvPicPr>
          <p:nvPr/>
        </p:nvPicPr>
        <p:blipFill>
          <a:blip r:embed="rId3"/>
          <a:srcRect/>
          <a:stretch>
            <a:fillRect/>
          </a:stretch>
        </p:blipFill>
        <p:spPr bwMode="auto">
          <a:xfrm>
            <a:off x="3636963" y="2243138"/>
            <a:ext cx="5049837" cy="3354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872618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p:cNvSpPr>
          <p:nvPr/>
        </p:nvSpPr>
        <p:spPr bwMode="auto">
          <a:xfrm>
            <a:off x="457200" y="68263"/>
            <a:ext cx="8229600" cy="99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600">
                <a:solidFill>
                  <a:schemeClr val="accent1"/>
                </a:solidFill>
                <a:latin typeface="Aril"/>
                <a:ea typeface="Aril"/>
                <a:cs typeface="Aril"/>
              </a:rPr>
              <a:t>DISASTERS DO HAPPEN</a:t>
            </a:r>
          </a:p>
        </p:txBody>
      </p:sp>
      <p:sp>
        <p:nvSpPr>
          <p:cNvPr id="18435"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dirty="0" smtClean="0">
                <a:latin typeface="Arial" pitchFamily="34" charset="0"/>
                <a:cs typeface="Arial" pitchFamily="34" charset="0"/>
              </a:rPr>
              <a:t>Los Angeles Region | www.PrepareSoCal.org | www.RedCrossLA.org </a:t>
            </a:r>
          </a:p>
        </p:txBody>
      </p:sp>
      <p:pic>
        <p:nvPicPr>
          <p:cNvPr id="40964" name="Picture 22"/>
          <p:cNvPicPr>
            <a:picLocks noChangeAspect="1"/>
          </p:cNvPicPr>
          <p:nvPr/>
        </p:nvPicPr>
        <p:blipFill>
          <a:blip r:embed="rId3"/>
          <a:srcRect t="26964" b="2"/>
          <a:stretch>
            <a:fillRect/>
          </a:stretch>
        </p:blipFill>
        <p:spPr bwMode="auto">
          <a:xfrm>
            <a:off x="4760913" y="3608388"/>
            <a:ext cx="3273425" cy="2136775"/>
          </a:xfrm>
          <a:prstGeom prst="rect">
            <a:avLst/>
          </a:prstGeom>
          <a:ln w="127000" cap="sq">
            <a:solidFill>
              <a:schemeClr val="bg1">
                <a:lumMod val="50000"/>
              </a:schemeClr>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40965" name="Picture 23"/>
          <p:cNvPicPr>
            <a:picLocks noChangeAspect="1"/>
          </p:cNvPicPr>
          <p:nvPr/>
        </p:nvPicPr>
        <p:blipFill>
          <a:blip r:embed="rId4"/>
          <a:srcRect t="12094" r="7809"/>
          <a:stretch>
            <a:fillRect/>
          </a:stretch>
        </p:blipFill>
        <p:spPr bwMode="auto">
          <a:xfrm>
            <a:off x="4760913" y="1184275"/>
            <a:ext cx="3273425" cy="2085975"/>
          </a:xfrm>
          <a:prstGeom prst="rect">
            <a:avLst/>
          </a:prstGeom>
          <a:ln w="127000" cap="sq">
            <a:solidFill>
              <a:schemeClr val="bg1">
                <a:lumMod val="50000"/>
              </a:schemeClr>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40969" name="Picture 27"/>
          <p:cNvPicPr>
            <a:picLocks noChangeAspect="1"/>
          </p:cNvPicPr>
          <p:nvPr/>
        </p:nvPicPr>
        <p:blipFill>
          <a:blip r:embed="rId5"/>
          <a:srcRect r="3441" b="3441"/>
          <a:stretch>
            <a:fillRect/>
          </a:stretch>
        </p:blipFill>
        <p:spPr bwMode="auto">
          <a:xfrm>
            <a:off x="1100138" y="1184275"/>
            <a:ext cx="3306762" cy="2089150"/>
          </a:xfrm>
          <a:prstGeom prst="rect">
            <a:avLst/>
          </a:prstGeom>
          <a:ln w="127000" cap="sq">
            <a:solidFill>
              <a:schemeClr val="bg1">
                <a:lumMod val="50000"/>
              </a:schemeClr>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5" name="Picture 28"/>
          <p:cNvPicPr>
            <a:picLocks noChangeAspect="1"/>
          </p:cNvPicPr>
          <p:nvPr/>
        </p:nvPicPr>
        <p:blipFill>
          <a:blip r:embed="rId6"/>
          <a:srcRect/>
          <a:stretch>
            <a:fillRect/>
          </a:stretch>
        </p:blipFill>
        <p:spPr bwMode="auto">
          <a:xfrm>
            <a:off x="1100138" y="3608388"/>
            <a:ext cx="3306762" cy="2136775"/>
          </a:xfrm>
          <a:prstGeom prst="rect">
            <a:avLst/>
          </a:prstGeom>
          <a:ln w="127000" cap="sq">
            <a:solidFill>
              <a:schemeClr val="bg1">
                <a:lumMod val="50000"/>
              </a:schemeClr>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57956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457200" y="66675"/>
            <a:ext cx="8229600" cy="1143000"/>
          </a:xfrm>
        </p:spPr>
        <p:txBody>
          <a:bodyPr/>
          <a:lstStyle/>
          <a:p>
            <a:pPr eaLnBrk="1" hangingPunct="1"/>
            <a:r>
              <a:rPr lang="en-US" smtClean="0"/>
              <a:t>BE INFORMED</a:t>
            </a:r>
          </a:p>
        </p:txBody>
      </p:sp>
      <p:sp>
        <p:nvSpPr>
          <p:cNvPr id="35844" name="Content Placeholder 3"/>
          <p:cNvSpPr>
            <a:spLocks/>
          </p:cNvSpPr>
          <p:nvPr/>
        </p:nvSpPr>
        <p:spPr bwMode="auto">
          <a:xfrm>
            <a:off x="457200" y="1209675"/>
            <a:ext cx="8686800" cy="446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1"/>
              </a:buClr>
              <a:buSzPct val="75000"/>
              <a:defRPr/>
            </a:pPr>
            <a:r>
              <a:rPr lang="en-US" sz="2800" b="1" dirty="0">
                <a:cs typeface="Arial" pitchFamily="34" charset="0"/>
              </a:rPr>
              <a:t>Radio stations </a:t>
            </a:r>
          </a:p>
          <a:p>
            <a:pPr lvl="1">
              <a:spcBef>
                <a:spcPts val="600"/>
              </a:spcBef>
              <a:buClr>
                <a:schemeClr val="accent1"/>
              </a:buClr>
              <a:buSzPct val="75000"/>
              <a:defRPr/>
            </a:pPr>
            <a:r>
              <a:rPr lang="en-US" sz="2200" b="1" dirty="0">
                <a:solidFill>
                  <a:schemeClr val="accent1"/>
                </a:solidFill>
                <a:cs typeface="Arial" pitchFamily="34" charset="0"/>
              </a:rPr>
              <a:t> KNX 1070 am &amp; KFI 640 am</a:t>
            </a:r>
          </a:p>
          <a:p>
            <a:pPr marL="742950" lvl="1" indent="-285750">
              <a:spcBef>
                <a:spcPts val="600"/>
              </a:spcBef>
              <a:buClr>
                <a:schemeClr val="accent1"/>
              </a:buClr>
              <a:buSzPct val="100000"/>
              <a:buFont typeface="Wingdings" pitchFamily="2" charset="2"/>
              <a:buChar char="§"/>
              <a:defRPr/>
            </a:pPr>
            <a:r>
              <a:rPr lang="en-US" sz="2200" dirty="0">
                <a:cs typeface="Arial" pitchFamily="34" charset="0"/>
              </a:rPr>
              <a:t>Red Cross shelters broadcast on KNX1070</a:t>
            </a:r>
          </a:p>
          <a:p>
            <a:pPr>
              <a:spcBef>
                <a:spcPts val="3000"/>
              </a:spcBef>
              <a:buClr>
                <a:schemeClr val="accent1"/>
              </a:buClr>
              <a:buSzPct val="75000"/>
              <a:defRPr/>
            </a:pPr>
            <a:r>
              <a:rPr lang="en-US" sz="2800" b="1" dirty="0">
                <a:cs typeface="Arial" pitchFamily="34" charset="0"/>
              </a:rPr>
              <a:t>“Reverse 911”</a:t>
            </a:r>
          </a:p>
          <a:p>
            <a:pPr lvl="1">
              <a:spcBef>
                <a:spcPts val="0"/>
              </a:spcBef>
              <a:buClr>
                <a:schemeClr val="accent1"/>
              </a:buClr>
              <a:buSzPct val="75000"/>
              <a:defRPr/>
            </a:pPr>
            <a:r>
              <a:rPr lang="en-US" sz="2200" b="1" dirty="0">
                <a:solidFill>
                  <a:schemeClr val="accent1"/>
                </a:solidFill>
                <a:cs typeface="Arial" pitchFamily="34" charset="0"/>
              </a:rPr>
              <a:t> www.alert.lacounty.gov</a:t>
            </a:r>
          </a:p>
          <a:p>
            <a:pPr marL="914400" lvl="1" indent="-457200">
              <a:spcBef>
                <a:spcPct val="20000"/>
              </a:spcBef>
              <a:buClr>
                <a:schemeClr val="accent1"/>
              </a:buClr>
              <a:buSzPct val="75000"/>
              <a:buFont typeface="Wingdings" pitchFamily="2" charset="2"/>
              <a:buChar char="§"/>
              <a:defRPr/>
            </a:pPr>
            <a:r>
              <a:rPr lang="en-US" sz="2200" dirty="0">
                <a:cs typeface="Arial" pitchFamily="34" charset="0"/>
              </a:rPr>
              <a:t>Register cell phones and email</a:t>
            </a:r>
          </a:p>
          <a:p>
            <a:pPr>
              <a:spcBef>
                <a:spcPts val="3000"/>
              </a:spcBef>
              <a:buClr>
                <a:schemeClr val="accent1"/>
              </a:buClr>
              <a:buSzPct val="75000"/>
              <a:defRPr/>
            </a:pPr>
            <a:r>
              <a:rPr lang="en-US" sz="2800" b="1" dirty="0">
                <a:cs typeface="Arial" pitchFamily="34" charset="0"/>
              </a:rPr>
              <a:t>Safe &amp; Well:</a:t>
            </a:r>
          </a:p>
          <a:p>
            <a:pPr>
              <a:spcBef>
                <a:spcPts val="0"/>
              </a:spcBef>
              <a:buClr>
                <a:schemeClr val="accent1"/>
              </a:buClr>
              <a:buSzPct val="75000"/>
              <a:defRPr/>
            </a:pPr>
            <a:r>
              <a:rPr lang="en-US" sz="2400" b="1" dirty="0">
                <a:solidFill>
                  <a:schemeClr val="accent1"/>
                </a:solidFill>
                <a:cs typeface="Arial" pitchFamily="34" charset="0"/>
              </a:rPr>
              <a:t>	 redcross.org/</a:t>
            </a:r>
            <a:r>
              <a:rPr lang="en-US" sz="2400" b="1" dirty="0" err="1">
                <a:solidFill>
                  <a:schemeClr val="accent1"/>
                </a:solidFill>
                <a:cs typeface="Arial" pitchFamily="34" charset="0"/>
              </a:rPr>
              <a:t>safeandwell</a:t>
            </a:r>
            <a:r>
              <a:rPr lang="en-US" sz="2400" b="1" dirty="0">
                <a:solidFill>
                  <a:schemeClr val="accent1"/>
                </a:solidFill>
                <a:cs typeface="Arial" pitchFamily="34" charset="0"/>
              </a:rPr>
              <a:t>  </a:t>
            </a:r>
          </a:p>
          <a:p>
            <a:pPr marL="914400" lvl="1" indent="-457200">
              <a:spcBef>
                <a:spcPct val="20000"/>
              </a:spcBef>
              <a:buClr>
                <a:schemeClr val="accent1"/>
              </a:buClr>
              <a:buSzPct val="75000"/>
              <a:buFont typeface="Wingdings" pitchFamily="2" charset="2"/>
              <a:buChar char="§"/>
              <a:defRPr/>
            </a:pPr>
            <a:r>
              <a:rPr lang="en-US" sz="2200" dirty="0">
                <a:cs typeface="Arial" pitchFamily="34" charset="0"/>
              </a:rPr>
              <a:t>Available online and in Red Cross shelters after a disaster</a:t>
            </a: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269038" y="2484438"/>
            <a:ext cx="2582862" cy="274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5"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spTree>
    <p:extLst>
      <p:ext uri="{BB962C8B-B14F-4D97-AF65-F5344CB8AC3E}">
        <p14:creationId xmlns:p14="http://schemas.microsoft.com/office/powerpoint/2010/main" xmlns="" val="10546896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548063" y="3887788"/>
            <a:ext cx="183038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Title 1"/>
          <p:cNvSpPr>
            <a:spLocks noGrp="1"/>
          </p:cNvSpPr>
          <p:nvPr>
            <p:ph type="title" idx="4294967295"/>
          </p:nvPr>
        </p:nvSpPr>
        <p:spPr>
          <a:xfrm>
            <a:off x="458788" y="84138"/>
            <a:ext cx="8229600" cy="1143000"/>
          </a:xfrm>
        </p:spPr>
        <p:txBody>
          <a:bodyPr/>
          <a:lstStyle/>
          <a:p>
            <a:pPr eaLnBrk="1" hangingPunct="1"/>
            <a:r>
              <a:rPr lang="en-US" smtClean="0"/>
              <a:t>BE INFORMED</a:t>
            </a:r>
          </a:p>
        </p:txBody>
      </p:sp>
      <p:sp>
        <p:nvSpPr>
          <p:cNvPr id="36870" name="Content Placeholder 3"/>
          <p:cNvSpPr>
            <a:spLocks/>
          </p:cNvSpPr>
          <p:nvPr/>
        </p:nvSpPr>
        <p:spPr bwMode="auto">
          <a:xfrm>
            <a:off x="496888" y="1277938"/>
            <a:ext cx="5319712" cy="441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spcBef>
                <a:spcPct val="20000"/>
              </a:spcBef>
              <a:buClr>
                <a:schemeClr val="accent1"/>
              </a:buClr>
              <a:buSzPct val="75000"/>
              <a:defRPr/>
            </a:pPr>
            <a:r>
              <a:rPr lang="en-US" sz="2600" b="1" dirty="0">
                <a:cs typeface="Arial" pitchFamily="34" charset="0"/>
              </a:rPr>
              <a:t>KNOW YOUR SURROUNDINGS</a:t>
            </a:r>
            <a:endParaRPr lang="en-US" sz="2600" dirty="0">
              <a:cs typeface="Arial" pitchFamily="34" charset="0"/>
            </a:endParaRPr>
          </a:p>
          <a:p>
            <a:pPr marL="533400" indent="-533400">
              <a:spcBef>
                <a:spcPct val="20000"/>
              </a:spcBef>
              <a:buClr>
                <a:schemeClr val="accent1"/>
              </a:buClr>
              <a:buSzPct val="75000"/>
              <a:buFont typeface="Wingdings" pitchFamily="2" charset="2"/>
              <a:buChar char="§"/>
              <a:defRPr/>
            </a:pPr>
            <a:endParaRPr lang="en-US" sz="1050" dirty="0">
              <a:cs typeface="Arial" pitchFamily="34" charset="0"/>
            </a:endParaRPr>
          </a:p>
          <a:p>
            <a:pPr marL="533400" indent="-533400">
              <a:spcBef>
                <a:spcPct val="20000"/>
              </a:spcBef>
              <a:buClr>
                <a:schemeClr val="accent1"/>
              </a:buClr>
              <a:buSzPct val="75000"/>
              <a:buFont typeface="Wingdings" pitchFamily="2" charset="2"/>
              <a:buChar char="§"/>
              <a:defRPr/>
            </a:pPr>
            <a:r>
              <a:rPr lang="en-US" sz="2400" dirty="0">
                <a:cs typeface="Arial" pitchFamily="34" charset="0"/>
              </a:rPr>
              <a:t>Conduct a “hazard hunt”</a:t>
            </a:r>
          </a:p>
          <a:p>
            <a:pPr marL="990600" lvl="1" indent="-533400">
              <a:spcBef>
                <a:spcPct val="20000"/>
              </a:spcBef>
              <a:buClr>
                <a:schemeClr val="accent1"/>
              </a:buClr>
              <a:buSzPct val="75000"/>
              <a:buFont typeface="Wingdings" pitchFamily="2" charset="2"/>
              <a:buChar char="§"/>
              <a:defRPr/>
            </a:pPr>
            <a:r>
              <a:rPr lang="en-US" sz="2200" dirty="0">
                <a:cs typeface="Arial" pitchFamily="34" charset="0"/>
              </a:rPr>
              <a:t>Items that may fall and break</a:t>
            </a:r>
          </a:p>
          <a:p>
            <a:pPr marL="990600" lvl="1" indent="-533400">
              <a:spcBef>
                <a:spcPct val="20000"/>
              </a:spcBef>
              <a:buClr>
                <a:schemeClr val="accent1"/>
              </a:buClr>
              <a:buSzPct val="75000"/>
              <a:buFont typeface="Wingdings" pitchFamily="2" charset="2"/>
              <a:buChar char="§"/>
              <a:defRPr/>
            </a:pPr>
            <a:r>
              <a:rPr lang="en-US" sz="2200" dirty="0">
                <a:cs typeface="Arial" pitchFamily="34" charset="0"/>
              </a:rPr>
              <a:t>Items that may block exits</a:t>
            </a:r>
          </a:p>
          <a:p>
            <a:pPr marL="990600" lvl="1" indent="-533400">
              <a:spcBef>
                <a:spcPct val="20000"/>
              </a:spcBef>
              <a:buClr>
                <a:schemeClr val="accent1"/>
              </a:buClr>
              <a:buSzPct val="75000"/>
              <a:buFont typeface="Wingdings" pitchFamily="2" charset="2"/>
              <a:buChar char="§"/>
              <a:defRPr/>
            </a:pPr>
            <a:r>
              <a:rPr lang="en-US" sz="2200" dirty="0">
                <a:cs typeface="Arial" pitchFamily="34" charset="0"/>
              </a:rPr>
              <a:t>Fire hazards (heating/kitchen)</a:t>
            </a:r>
            <a:r>
              <a:rPr lang="en-US" sz="2000" dirty="0">
                <a:cs typeface="Arial" pitchFamily="34" charset="0"/>
              </a:rPr>
              <a:t/>
            </a:r>
            <a:br>
              <a:rPr lang="en-US" sz="2000" dirty="0">
                <a:cs typeface="Arial" pitchFamily="34" charset="0"/>
              </a:rPr>
            </a:br>
            <a:endParaRPr lang="en-US" sz="2000" dirty="0">
              <a:cs typeface="Arial" pitchFamily="34" charset="0"/>
            </a:endParaRPr>
          </a:p>
          <a:p>
            <a:pPr marL="533400" indent="-533400">
              <a:spcBef>
                <a:spcPct val="20000"/>
              </a:spcBef>
              <a:buClr>
                <a:schemeClr val="accent1"/>
              </a:buClr>
              <a:buSzPct val="75000"/>
              <a:buFont typeface="Wingdings" pitchFamily="2" charset="2"/>
              <a:buChar char="§"/>
              <a:defRPr/>
            </a:pPr>
            <a:r>
              <a:rPr lang="en-US" sz="2400" dirty="0">
                <a:cs typeface="Arial" pitchFamily="34" charset="0"/>
              </a:rPr>
              <a:t>Know how to shut off</a:t>
            </a:r>
          </a:p>
          <a:p>
            <a:pPr marL="990600" lvl="1" indent="-533400">
              <a:spcBef>
                <a:spcPct val="20000"/>
              </a:spcBef>
              <a:buClr>
                <a:schemeClr val="accent1"/>
              </a:buClr>
              <a:buSzPct val="75000"/>
              <a:buFont typeface="Wingdings" pitchFamily="2" charset="2"/>
              <a:buChar char="§"/>
              <a:defRPr/>
            </a:pPr>
            <a:r>
              <a:rPr lang="en-US" sz="2200" dirty="0">
                <a:cs typeface="Arial" pitchFamily="34" charset="0"/>
              </a:rPr>
              <a:t>Water</a:t>
            </a:r>
          </a:p>
          <a:p>
            <a:pPr marL="990600" lvl="1" indent="-533400">
              <a:spcBef>
                <a:spcPct val="20000"/>
              </a:spcBef>
              <a:buClr>
                <a:schemeClr val="accent1"/>
              </a:buClr>
              <a:buSzPct val="75000"/>
              <a:buFont typeface="Wingdings" pitchFamily="2" charset="2"/>
              <a:buChar char="§"/>
              <a:defRPr/>
            </a:pPr>
            <a:r>
              <a:rPr lang="en-US" sz="2200" dirty="0">
                <a:cs typeface="Arial" pitchFamily="34" charset="0"/>
              </a:rPr>
              <a:t>Electricity</a:t>
            </a:r>
          </a:p>
          <a:p>
            <a:pPr marL="990600" lvl="1" indent="-533400">
              <a:spcBef>
                <a:spcPct val="20000"/>
              </a:spcBef>
              <a:buClr>
                <a:schemeClr val="accent1"/>
              </a:buClr>
              <a:buSzPct val="75000"/>
              <a:buFont typeface="Wingdings" pitchFamily="2" charset="2"/>
              <a:buChar char="§"/>
              <a:defRPr/>
            </a:pPr>
            <a:r>
              <a:rPr lang="en-US" sz="2200" dirty="0">
                <a:cs typeface="Arial" pitchFamily="34" charset="0"/>
              </a:rPr>
              <a:t>Gas</a:t>
            </a:r>
          </a:p>
          <a:p>
            <a:pPr marL="533400" indent="-533400">
              <a:spcBef>
                <a:spcPct val="20000"/>
              </a:spcBef>
              <a:buClr>
                <a:schemeClr val="accent1"/>
              </a:buClr>
              <a:buSzPct val="75000"/>
              <a:buFont typeface="Wingdings" pitchFamily="2" charset="2"/>
              <a:buNone/>
              <a:defRPr/>
            </a:pPr>
            <a:endParaRPr lang="en-US" sz="2800" dirty="0">
              <a:cs typeface="Arial" pitchFamily="34" charset="0"/>
            </a:endParaRPr>
          </a:p>
        </p:txBody>
      </p:sp>
      <p:pic>
        <p:nvPicPr>
          <p:cNvPr id="3" name="Picture 2"/>
          <p:cNvPicPr>
            <a:picLocks noChangeAspect="1"/>
          </p:cNvPicPr>
          <p:nvPr/>
        </p:nvPicPr>
        <p:blipFill rotWithShape="1">
          <a:blip r:embed="rId4"/>
          <a:srcRect t="14625" r="3881"/>
          <a:stretch/>
        </p:blipFill>
        <p:spPr>
          <a:xfrm>
            <a:off x="5475288" y="1895475"/>
            <a:ext cx="3076575" cy="3643313"/>
          </a:xfrm>
          <a:prstGeom prst="rect">
            <a:avLst/>
          </a:prstGeom>
          <a:ln>
            <a:noFill/>
          </a:ln>
          <a:effectLst>
            <a:outerShdw blurRad="292100" dist="139700" dir="2700000" algn="tl" rotWithShape="0">
              <a:srgbClr val="333333">
                <a:alpha val="65000"/>
              </a:srgbClr>
            </a:outerShdw>
          </a:effectLst>
        </p:spPr>
      </p:pic>
      <p:sp>
        <p:nvSpPr>
          <p:cNvPr id="2"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spTree>
    <p:extLst>
      <p:ext uri="{BB962C8B-B14F-4D97-AF65-F5344CB8AC3E}">
        <p14:creationId xmlns:p14="http://schemas.microsoft.com/office/powerpoint/2010/main" xmlns="" val="35197672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a:xfrm>
            <a:off x="481013" y="92075"/>
            <a:ext cx="8229600" cy="1143000"/>
          </a:xfrm>
        </p:spPr>
        <p:txBody>
          <a:bodyPr/>
          <a:lstStyle/>
          <a:p>
            <a:pPr eaLnBrk="1" hangingPunct="1"/>
            <a:r>
              <a:rPr lang="en-US" smtClean="0"/>
              <a:t>BE INFORMED</a:t>
            </a:r>
          </a:p>
        </p:txBody>
      </p:sp>
      <p:sp>
        <p:nvSpPr>
          <p:cNvPr id="37891" name="Content Placeholder 3"/>
          <p:cNvSpPr>
            <a:spLocks/>
          </p:cNvSpPr>
          <p:nvPr/>
        </p:nvSpPr>
        <p:spPr bwMode="auto">
          <a:xfrm>
            <a:off x="693738" y="1382713"/>
            <a:ext cx="7656512" cy="437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spcBef>
                <a:spcPct val="20000"/>
              </a:spcBef>
              <a:buClr>
                <a:schemeClr val="accent1"/>
              </a:buClr>
              <a:buSzPct val="75000"/>
            </a:pPr>
            <a:r>
              <a:rPr lang="en-US" sz="2600" b="1">
                <a:cs typeface="Arial" pitchFamily="34" charset="0"/>
              </a:rPr>
              <a:t>KNOW YOUR NEAREST</a:t>
            </a:r>
            <a:br>
              <a:rPr lang="en-US" sz="2600" b="1">
                <a:cs typeface="Arial" pitchFamily="34" charset="0"/>
              </a:rPr>
            </a:br>
            <a:endParaRPr lang="en-US" sz="2600">
              <a:cs typeface="Arial" pitchFamily="34" charset="0"/>
            </a:endParaRPr>
          </a:p>
          <a:p>
            <a:pPr marL="533400" indent="-533400">
              <a:spcBef>
                <a:spcPct val="20000"/>
              </a:spcBef>
              <a:buClr>
                <a:schemeClr val="accent1"/>
              </a:buClr>
              <a:buSzPct val="75000"/>
              <a:buFont typeface="Wingdings" pitchFamily="2" charset="2"/>
              <a:buChar char="§"/>
            </a:pPr>
            <a:r>
              <a:rPr lang="en-US" sz="2600">
                <a:cs typeface="Arial" pitchFamily="34" charset="0"/>
              </a:rPr>
              <a:t>Police Station</a:t>
            </a:r>
            <a:br>
              <a:rPr lang="en-US" sz="2600">
                <a:cs typeface="Arial" pitchFamily="34" charset="0"/>
              </a:rPr>
            </a:br>
            <a:endParaRPr lang="en-US" sz="2600">
              <a:cs typeface="Arial" pitchFamily="34" charset="0"/>
            </a:endParaRPr>
          </a:p>
          <a:p>
            <a:pPr marL="533400" indent="-533400">
              <a:spcBef>
                <a:spcPct val="20000"/>
              </a:spcBef>
              <a:buClr>
                <a:schemeClr val="accent1"/>
              </a:buClr>
              <a:buSzPct val="75000"/>
              <a:buFont typeface="Wingdings" pitchFamily="2" charset="2"/>
              <a:buChar char="§"/>
            </a:pPr>
            <a:r>
              <a:rPr lang="en-US" sz="2600">
                <a:cs typeface="Arial" pitchFamily="34" charset="0"/>
              </a:rPr>
              <a:t>Fire Station </a:t>
            </a:r>
          </a:p>
          <a:p>
            <a:pPr marL="533400" indent="-533400">
              <a:spcBef>
                <a:spcPct val="20000"/>
              </a:spcBef>
              <a:buClr>
                <a:schemeClr val="accent1"/>
              </a:buClr>
              <a:buSzPct val="75000"/>
              <a:buFont typeface="Wingdings" pitchFamily="2" charset="2"/>
              <a:buChar char="§"/>
            </a:pPr>
            <a:endParaRPr lang="en-US" sz="2600">
              <a:cs typeface="Arial" pitchFamily="34" charset="0"/>
            </a:endParaRPr>
          </a:p>
          <a:p>
            <a:pPr marL="533400" indent="-533400">
              <a:spcBef>
                <a:spcPct val="20000"/>
              </a:spcBef>
              <a:buClr>
                <a:schemeClr val="accent1"/>
              </a:buClr>
              <a:buSzPct val="75000"/>
              <a:buFont typeface="Wingdings" pitchFamily="2" charset="2"/>
              <a:buChar char="§"/>
            </a:pPr>
            <a:r>
              <a:rPr lang="en-US" sz="2600">
                <a:cs typeface="Arial" pitchFamily="34" charset="0"/>
              </a:rPr>
              <a:t>Hospital</a:t>
            </a:r>
            <a:r>
              <a:rPr lang="en-US" sz="2400">
                <a:cs typeface="Arial" pitchFamily="34" charset="0"/>
              </a:rPr>
              <a:t/>
            </a:r>
            <a:br>
              <a:rPr lang="en-US" sz="2400">
                <a:cs typeface="Arial" pitchFamily="34" charset="0"/>
              </a:rPr>
            </a:br>
            <a:endParaRPr lang="en-US" sz="2400">
              <a:cs typeface="Arial" pitchFamily="34" charset="0"/>
            </a:endParaRPr>
          </a:p>
          <a:p>
            <a:pPr marL="533400" indent="-533400">
              <a:spcBef>
                <a:spcPct val="20000"/>
              </a:spcBef>
              <a:buClr>
                <a:schemeClr val="accent1"/>
              </a:buClr>
              <a:buSzPct val="75000"/>
              <a:buFont typeface="Wingdings" pitchFamily="2" charset="2"/>
              <a:buChar char="§"/>
            </a:pPr>
            <a:endParaRPr lang="en-US">
              <a:solidFill>
                <a:schemeClr val="accent1"/>
              </a:solidFill>
              <a:cs typeface="Arial" pitchFamily="34" charset="0"/>
            </a:endParaRPr>
          </a:p>
          <a:p>
            <a:pPr marL="533400" indent="-533400" algn="ctr">
              <a:spcBef>
                <a:spcPct val="20000"/>
              </a:spcBef>
              <a:buClr>
                <a:schemeClr val="accent1"/>
              </a:buClr>
              <a:buSzPct val="75000"/>
              <a:buFont typeface="Wingdings" pitchFamily="2" charset="2"/>
              <a:buNone/>
            </a:pPr>
            <a:r>
              <a:rPr lang="en-US" sz="2600" b="1">
                <a:solidFill>
                  <a:schemeClr val="accent1"/>
                </a:solidFill>
                <a:cs typeface="Arial" pitchFamily="34" charset="0"/>
              </a:rPr>
              <a:t>www.ReadyLA.org</a:t>
            </a:r>
          </a:p>
          <a:p>
            <a:pPr marL="533400" indent="-533400">
              <a:spcBef>
                <a:spcPct val="20000"/>
              </a:spcBef>
              <a:buClr>
                <a:schemeClr val="accent1"/>
              </a:buClr>
              <a:buSzPct val="75000"/>
              <a:buFont typeface="Wingdings" pitchFamily="2" charset="2"/>
              <a:buNone/>
            </a:pPr>
            <a:endParaRPr lang="en-US" sz="2800">
              <a:cs typeface="Arial" pitchFamily="34" charset="0"/>
            </a:endParaRPr>
          </a:p>
        </p:txBody>
      </p:sp>
      <p:pic>
        <p:nvPicPr>
          <p:cNvPr id="37892" name="Picture 6" descr="police_preview"/>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87763" y="2303463"/>
            <a:ext cx="1816100" cy="96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3" name="Picture 7" descr="H"/>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315200" y="4054475"/>
            <a:ext cx="1349375" cy="134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4" name="Picture 8" descr="FIRE"/>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627688" y="2830513"/>
            <a:ext cx="1587500" cy="158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5"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spTree>
    <p:extLst>
      <p:ext uri="{BB962C8B-B14F-4D97-AF65-F5344CB8AC3E}">
        <p14:creationId xmlns:p14="http://schemas.microsoft.com/office/powerpoint/2010/main" xmlns="" val="10784899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idx="4294967295"/>
          </p:nvPr>
        </p:nvSpPr>
        <p:spPr>
          <a:xfrm>
            <a:off x="457200" y="66675"/>
            <a:ext cx="8229600" cy="1143000"/>
          </a:xfrm>
        </p:spPr>
        <p:txBody>
          <a:bodyPr/>
          <a:lstStyle/>
          <a:p>
            <a:pPr eaLnBrk="1" hangingPunct="1"/>
            <a:r>
              <a:rPr lang="en-US" smtClean="0"/>
              <a:t>BE INFORMED</a:t>
            </a:r>
          </a:p>
        </p:txBody>
      </p:sp>
      <p:sp>
        <p:nvSpPr>
          <p:cNvPr id="38915" name="Content Placeholder 3"/>
          <p:cNvSpPr>
            <a:spLocks/>
          </p:cNvSpPr>
          <p:nvPr/>
        </p:nvSpPr>
        <p:spPr bwMode="auto">
          <a:xfrm>
            <a:off x="146050" y="1263650"/>
            <a:ext cx="8848725"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a:lnSpc>
                <a:spcPct val="150000"/>
              </a:lnSpc>
              <a:spcBef>
                <a:spcPct val="20000"/>
              </a:spcBef>
              <a:buClr>
                <a:schemeClr val="accent1"/>
              </a:buClr>
              <a:buSzPct val="75000"/>
            </a:pPr>
            <a:r>
              <a:rPr lang="en-US" sz="2400" b="1">
                <a:cs typeface="Arial" pitchFamily="34" charset="0"/>
              </a:rPr>
              <a:t>“WHAT SHOULD I DO DURING AN EARTHQUAKE?”</a:t>
            </a:r>
          </a:p>
        </p:txBody>
      </p:sp>
      <p:pic>
        <p:nvPicPr>
          <p:cNvPr id="24" name="Picture 23"/>
          <p:cNvPicPr>
            <a:picLocks noChangeAspect="1"/>
          </p:cNvPicPr>
          <p:nvPr/>
        </p:nvPicPr>
        <p:blipFill>
          <a:blip r:embed="rId3"/>
          <a:stretch>
            <a:fillRect/>
          </a:stretch>
        </p:blipFill>
        <p:spPr>
          <a:xfrm>
            <a:off x="234950" y="2266950"/>
            <a:ext cx="2906713" cy="2949575"/>
          </a:xfrm>
          <a:prstGeom prst="rect">
            <a:avLst/>
          </a:prstGeom>
          <a:ln>
            <a:noFill/>
          </a:ln>
          <a:effectLst>
            <a:outerShdw blurRad="292100" dist="139700" dir="2700000" algn="tl" rotWithShape="0">
              <a:srgbClr val="333333">
                <a:alpha val="65000"/>
              </a:srgbClr>
            </a:outerShdw>
          </a:effectLst>
        </p:spPr>
      </p:pic>
      <p:pic>
        <p:nvPicPr>
          <p:cNvPr id="38917" name="Picture 24"/>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3114675" y="2266950"/>
            <a:ext cx="2911475"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8" name="Picture 25"/>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5999163" y="2266950"/>
            <a:ext cx="2906712"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9"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spTree>
    <p:extLst>
      <p:ext uri="{BB962C8B-B14F-4D97-AF65-F5344CB8AC3E}">
        <p14:creationId xmlns:p14="http://schemas.microsoft.com/office/powerpoint/2010/main" xmlns="" val="36066833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3"/>
          <p:cNvSpPr>
            <a:spLocks/>
          </p:cNvSpPr>
          <p:nvPr/>
        </p:nvSpPr>
        <p:spPr bwMode="auto">
          <a:xfrm>
            <a:off x="481013" y="2066925"/>
            <a:ext cx="3557587" cy="378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lnSpc>
                <a:spcPct val="150000"/>
              </a:lnSpc>
              <a:spcBef>
                <a:spcPct val="20000"/>
              </a:spcBef>
              <a:buClr>
                <a:schemeClr val="accent1"/>
              </a:buClr>
              <a:buSzPct val="75000"/>
            </a:pPr>
            <a:r>
              <a:rPr lang="en-US" sz="2600" b="1">
                <a:cs typeface="Arial" pitchFamily="34" charset="0"/>
              </a:rPr>
              <a:t>     IN BED?</a:t>
            </a:r>
            <a:endParaRPr lang="en-US" sz="2600">
              <a:cs typeface="Arial" pitchFamily="34" charset="0"/>
            </a:endParaRPr>
          </a:p>
          <a:p>
            <a:pPr marL="990600" lvl="1" indent="-533400">
              <a:spcBef>
                <a:spcPct val="20000"/>
              </a:spcBef>
              <a:buClr>
                <a:schemeClr val="accent1"/>
              </a:buClr>
              <a:buSzPct val="75000"/>
              <a:buFont typeface="Wingdings" pitchFamily="2" charset="2"/>
              <a:buChar char="§"/>
            </a:pPr>
            <a:r>
              <a:rPr lang="en-US" sz="2400">
                <a:cs typeface="Arial" pitchFamily="34" charset="0"/>
              </a:rPr>
              <a:t>Cover head with pillow</a:t>
            </a:r>
          </a:p>
          <a:p>
            <a:pPr marL="990600" lvl="1" indent="-533400">
              <a:spcBef>
                <a:spcPct val="20000"/>
              </a:spcBef>
              <a:buClr>
                <a:schemeClr val="accent1"/>
              </a:buClr>
              <a:buSzPct val="75000"/>
              <a:buFont typeface="Wingdings" pitchFamily="2" charset="2"/>
              <a:buChar char="§"/>
            </a:pPr>
            <a:endParaRPr lang="en-US" sz="1400">
              <a:cs typeface="Arial" pitchFamily="34" charset="0"/>
            </a:endParaRPr>
          </a:p>
          <a:p>
            <a:pPr marL="990600" lvl="1" indent="-533400">
              <a:spcBef>
                <a:spcPct val="20000"/>
              </a:spcBef>
              <a:buClr>
                <a:schemeClr val="accent1"/>
              </a:buClr>
              <a:buSzPct val="75000"/>
              <a:buFont typeface="Wingdings" pitchFamily="2" charset="2"/>
              <a:buChar char="§"/>
            </a:pPr>
            <a:r>
              <a:rPr lang="en-US" sz="2400">
                <a:cs typeface="Arial" pitchFamily="34" charset="0"/>
              </a:rPr>
              <a:t>Avoid flying objects</a:t>
            </a:r>
          </a:p>
          <a:p>
            <a:pPr marL="990600" lvl="1" indent="-533400">
              <a:spcBef>
                <a:spcPct val="20000"/>
              </a:spcBef>
              <a:buClr>
                <a:schemeClr val="accent1"/>
              </a:buClr>
              <a:buSzPct val="75000"/>
              <a:buFont typeface="Wingdings" pitchFamily="2" charset="2"/>
              <a:buChar char="§"/>
            </a:pPr>
            <a:endParaRPr lang="en-US" sz="1400">
              <a:cs typeface="Arial" pitchFamily="34" charset="0"/>
            </a:endParaRPr>
          </a:p>
          <a:p>
            <a:pPr marL="990600" lvl="1" indent="-533400">
              <a:spcBef>
                <a:spcPct val="20000"/>
              </a:spcBef>
              <a:buClr>
                <a:schemeClr val="accent1"/>
              </a:buClr>
              <a:buSzPct val="75000"/>
              <a:buFont typeface="Wingdings" pitchFamily="2" charset="2"/>
              <a:buChar char="§"/>
            </a:pPr>
            <a:r>
              <a:rPr lang="en-US" sz="2400">
                <a:cs typeface="Arial" pitchFamily="34" charset="0"/>
              </a:rPr>
              <a:t>Safely evacuate when possible</a:t>
            </a:r>
          </a:p>
          <a:p>
            <a:pPr marL="990600" lvl="1" indent="-533400">
              <a:spcBef>
                <a:spcPct val="20000"/>
              </a:spcBef>
              <a:buClr>
                <a:schemeClr val="accent1"/>
              </a:buClr>
              <a:buSzPct val="75000"/>
              <a:buFont typeface="Wingdings" pitchFamily="2" charset="2"/>
              <a:buChar char="§"/>
            </a:pPr>
            <a:endParaRPr lang="en-US" sz="2400">
              <a:cs typeface="Arial" pitchFamily="34" charset="0"/>
            </a:endParaRPr>
          </a:p>
        </p:txBody>
      </p:sp>
      <p:sp>
        <p:nvSpPr>
          <p:cNvPr id="39939" name="Content Placeholder 3"/>
          <p:cNvSpPr>
            <a:spLocks/>
          </p:cNvSpPr>
          <p:nvPr/>
        </p:nvSpPr>
        <p:spPr bwMode="auto">
          <a:xfrm>
            <a:off x="962025" y="1209675"/>
            <a:ext cx="7805738" cy="76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lnSpc>
                <a:spcPct val="150000"/>
              </a:lnSpc>
              <a:spcBef>
                <a:spcPct val="20000"/>
              </a:spcBef>
              <a:buClr>
                <a:schemeClr val="accent1"/>
              </a:buClr>
              <a:buSzPct val="75000"/>
            </a:pPr>
            <a:r>
              <a:rPr lang="en-US" sz="2600" b="1">
                <a:cs typeface="Arial" pitchFamily="34" charset="0"/>
              </a:rPr>
              <a:t>WHAT IF SHAKING OCCURS WHILE I AM…</a:t>
            </a:r>
            <a:endParaRPr lang="en-US" sz="2600">
              <a:cs typeface="Arial" pitchFamily="34" charset="0"/>
            </a:endParaRPr>
          </a:p>
        </p:txBody>
      </p:sp>
      <p:sp>
        <p:nvSpPr>
          <p:cNvPr id="39940" name="Title 1"/>
          <p:cNvSpPr>
            <a:spLocks noGrp="1"/>
          </p:cNvSpPr>
          <p:nvPr>
            <p:ph type="title" idx="4294967295"/>
          </p:nvPr>
        </p:nvSpPr>
        <p:spPr>
          <a:xfrm>
            <a:off x="481013" y="92075"/>
            <a:ext cx="8229600" cy="1143000"/>
          </a:xfrm>
        </p:spPr>
        <p:txBody>
          <a:bodyPr/>
          <a:lstStyle/>
          <a:p>
            <a:pPr eaLnBrk="1" hangingPunct="1"/>
            <a:r>
              <a:rPr lang="en-US" smtClean="0"/>
              <a:t>BE INFORMED</a:t>
            </a:r>
          </a:p>
        </p:txBody>
      </p:sp>
      <p:sp>
        <p:nvSpPr>
          <p:cNvPr id="16" name="Content Placeholder 3"/>
          <p:cNvSpPr>
            <a:spLocks/>
          </p:cNvSpPr>
          <p:nvPr/>
        </p:nvSpPr>
        <p:spPr bwMode="auto">
          <a:xfrm>
            <a:off x="4581525" y="2081213"/>
            <a:ext cx="4346575" cy="367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lnSpc>
                <a:spcPct val="150000"/>
              </a:lnSpc>
              <a:spcBef>
                <a:spcPct val="20000"/>
              </a:spcBef>
              <a:spcAft>
                <a:spcPts val="0"/>
              </a:spcAft>
              <a:buClr>
                <a:schemeClr val="accent1"/>
              </a:buClr>
              <a:buSzPct val="75000"/>
              <a:defRPr/>
            </a:pPr>
            <a:r>
              <a:rPr lang="en-US" sz="2600" b="1" dirty="0">
                <a:cs typeface="Arial" pitchFamily="34" charset="0"/>
              </a:rPr>
              <a:t>     IN MY CAR?</a:t>
            </a:r>
            <a:endParaRPr lang="en-US" sz="2600" dirty="0">
              <a:cs typeface="Arial" pitchFamily="34" charset="0"/>
            </a:endParaRPr>
          </a:p>
          <a:p>
            <a:pPr marL="342900" indent="-342900">
              <a:buClr>
                <a:schemeClr val="accent1"/>
              </a:buClr>
              <a:buSzPct val="75000"/>
              <a:buFont typeface="Wingdings" pitchFamily="2" charset="2"/>
              <a:buChar char="§"/>
              <a:defRPr/>
            </a:pPr>
            <a:r>
              <a:rPr lang="en-US" sz="2400" dirty="0"/>
              <a:t>  Pull over to the side    </a:t>
            </a:r>
          </a:p>
          <a:p>
            <a:pPr>
              <a:buClr>
                <a:schemeClr val="accent1"/>
              </a:buClr>
              <a:buSzPct val="75000"/>
              <a:defRPr/>
            </a:pPr>
            <a:r>
              <a:rPr lang="en-US" sz="2400" dirty="0"/>
              <a:t>      of the road</a:t>
            </a:r>
          </a:p>
          <a:p>
            <a:pPr>
              <a:buClr>
                <a:schemeClr val="accent1"/>
              </a:buClr>
              <a:buSzPct val="75000"/>
              <a:defRPr/>
            </a:pPr>
            <a:endParaRPr lang="en-US" sz="2400" dirty="0"/>
          </a:p>
          <a:p>
            <a:pPr marL="342900" indent="-342900">
              <a:buClr>
                <a:schemeClr val="accent1"/>
              </a:buClr>
              <a:buSzPct val="75000"/>
              <a:buFont typeface="Wingdings" pitchFamily="2" charset="2"/>
              <a:buChar char="§"/>
              <a:defRPr/>
            </a:pPr>
            <a:r>
              <a:rPr lang="en-US" sz="2400" dirty="0"/>
              <a:t>  Stop and set the  </a:t>
            </a:r>
          </a:p>
          <a:p>
            <a:pPr>
              <a:buClr>
                <a:schemeClr val="accent1"/>
              </a:buClr>
              <a:buSzPct val="75000"/>
              <a:defRPr/>
            </a:pPr>
            <a:r>
              <a:rPr lang="en-US" sz="2400" dirty="0"/>
              <a:t>      parking brake</a:t>
            </a:r>
          </a:p>
          <a:p>
            <a:pPr>
              <a:buClr>
                <a:schemeClr val="accent1"/>
              </a:buClr>
              <a:buSzPct val="75000"/>
              <a:defRPr/>
            </a:pPr>
            <a:endParaRPr lang="en-US" sz="2400" dirty="0"/>
          </a:p>
          <a:p>
            <a:pPr marL="342900" indent="-342900">
              <a:buClr>
                <a:schemeClr val="accent1"/>
              </a:buClr>
              <a:buSzPct val="75000"/>
              <a:buFont typeface="Wingdings" pitchFamily="2" charset="2"/>
              <a:buChar char="§"/>
              <a:defRPr/>
            </a:pPr>
            <a:r>
              <a:rPr lang="en-US" sz="2400" dirty="0"/>
              <a:t>  Stay inside vehicle</a:t>
            </a:r>
          </a:p>
          <a:p>
            <a:pPr>
              <a:buClr>
                <a:schemeClr val="accent1"/>
              </a:buClr>
              <a:buSzPct val="75000"/>
              <a:defRPr/>
            </a:pPr>
            <a:r>
              <a:rPr lang="en-US" sz="2400" dirty="0"/>
              <a:t>      until shaking stops                                                    </a:t>
            </a:r>
          </a:p>
        </p:txBody>
      </p:sp>
      <p:sp>
        <p:nvSpPr>
          <p:cNvPr id="39942"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spTree>
    <p:extLst>
      <p:ext uri="{BB962C8B-B14F-4D97-AF65-F5344CB8AC3E}">
        <p14:creationId xmlns:p14="http://schemas.microsoft.com/office/powerpoint/2010/main" xmlns="" val="38863345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3"/>
          <p:cNvSpPr>
            <a:spLocks/>
          </p:cNvSpPr>
          <p:nvPr/>
        </p:nvSpPr>
        <p:spPr bwMode="auto">
          <a:xfrm>
            <a:off x="552450" y="1209675"/>
            <a:ext cx="5740400" cy="76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lnSpc>
                <a:spcPct val="150000"/>
              </a:lnSpc>
              <a:spcBef>
                <a:spcPct val="20000"/>
              </a:spcBef>
              <a:buClr>
                <a:schemeClr val="accent1"/>
              </a:buClr>
              <a:buSzPct val="75000"/>
            </a:pPr>
            <a:r>
              <a:rPr lang="en-US" sz="2600" b="1">
                <a:cs typeface="Arial" pitchFamily="34" charset="0"/>
              </a:rPr>
              <a:t>WHAT IF I CAN’T FIND COVER?</a:t>
            </a:r>
            <a:endParaRPr lang="en-US" sz="2600">
              <a:cs typeface="Arial" pitchFamily="34" charset="0"/>
            </a:endParaRPr>
          </a:p>
        </p:txBody>
      </p:sp>
      <p:sp>
        <p:nvSpPr>
          <p:cNvPr id="40963" name="Content Placeholder 3"/>
          <p:cNvSpPr>
            <a:spLocks noGrp="1"/>
          </p:cNvSpPr>
          <p:nvPr>
            <p:ph idx="1"/>
          </p:nvPr>
        </p:nvSpPr>
        <p:spPr>
          <a:xfrm>
            <a:off x="603250" y="2001838"/>
            <a:ext cx="5689600" cy="3360737"/>
          </a:xfrm>
        </p:spPr>
        <p:txBody>
          <a:bodyPr/>
          <a:lstStyle/>
          <a:p>
            <a:r>
              <a:rPr lang="en-US" sz="2400" smtClean="0">
                <a:latin typeface="Arial" pitchFamily="34" charset="0"/>
                <a:cs typeface="Arial" pitchFamily="34" charset="0"/>
              </a:rPr>
              <a:t>Cover as much as possible, especially your head and neck</a:t>
            </a:r>
          </a:p>
          <a:p>
            <a:endParaRPr lang="en-US" sz="1400" smtClean="0">
              <a:latin typeface="Arial" pitchFamily="34" charset="0"/>
              <a:cs typeface="Arial" pitchFamily="34" charset="0"/>
            </a:endParaRPr>
          </a:p>
          <a:p>
            <a:r>
              <a:rPr lang="en-US" sz="2400" smtClean="0">
                <a:latin typeface="Arial" pitchFamily="34" charset="0"/>
                <a:cs typeface="Arial" pitchFamily="34" charset="0"/>
              </a:rPr>
              <a:t>Drop to the ground in an interior hallway</a:t>
            </a:r>
          </a:p>
          <a:p>
            <a:endParaRPr lang="en-US" sz="1400" smtClean="0">
              <a:latin typeface="Arial" pitchFamily="34" charset="0"/>
              <a:cs typeface="Arial" pitchFamily="34" charset="0"/>
            </a:endParaRPr>
          </a:p>
          <a:p>
            <a:r>
              <a:rPr lang="en-US" sz="2400" smtClean="0">
                <a:latin typeface="Arial" pitchFamily="34" charset="0"/>
                <a:cs typeface="Arial" pitchFamily="34" charset="0"/>
              </a:rPr>
              <a:t>Stay clear of windows and doorways</a:t>
            </a:r>
          </a:p>
          <a:p>
            <a:endParaRPr lang="en-US" sz="1400" smtClean="0">
              <a:latin typeface="Arial" pitchFamily="34" charset="0"/>
              <a:cs typeface="Arial" pitchFamily="34" charset="0"/>
            </a:endParaRPr>
          </a:p>
          <a:p>
            <a:r>
              <a:rPr lang="en-US" sz="2400" smtClean="0">
                <a:latin typeface="Arial" pitchFamily="34" charset="0"/>
                <a:cs typeface="Arial" pitchFamily="34" charset="0"/>
              </a:rPr>
              <a:t>Once shaking ends, carefully evacuate building</a:t>
            </a:r>
          </a:p>
          <a:p>
            <a:endParaRPr lang="en-US" sz="2400" smtClean="0">
              <a:latin typeface="Arial" pitchFamily="34" charset="0"/>
              <a:cs typeface="Arial" pitchFamily="34" charset="0"/>
            </a:endParaRPr>
          </a:p>
        </p:txBody>
      </p:sp>
      <p:sp>
        <p:nvSpPr>
          <p:cNvPr id="40968" name="Text Placeholder 5"/>
          <p:cNvSpPr>
            <a:spLocks noGrp="1"/>
          </p:cNvSpPr>
          <p:nvPr>
            <p:ph type="body" sz="quarter" idx="11"/>
          </p:nvPr>
        </p:nvSpPr>
        <p:spPr>
          <a:xfrm>
            <a:off x="2501900" y="6202363"/>
            <a:ext cx="4232275" cy="327025"/>
          </a:xfrm>
        </p:spPr>
        <p:txBody>
          <a:bodyPr>
            <a:normAutofit fontScale="92500"/>
          </a:bodyPr>
          <a:lstStyle/>
          <a:p>
            <a:pPr eaLnBrk="1" hangingPunct="1">
              <a:defRPr/>
            </a:pPr>
            <a:r>
              <a:rPr lang="en-US" smtClean="0">
                <a:latin typeface="Arial" pitchFamily="34" charset="0"/>
                <a:cs typeface="Arial" pitchFamily="34" charset="0"/>
              </a:rPr>
              <a:t>Los Angeles Region | www.PrepareSoCal.org | www.RedCrossLA.org </a:t>
            </a:r>
          </a:p>
        </p:txBody>
      </p:sp>
      <p:pic>
        <p:nvPicPr>
          <p:cNvPr id="40965" name="Picture 9"/>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319838" y="1139825"/>
            <a:ext cx="2338387" cy="237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6" name="Picture 19"/>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6319838" y="3484563"/>
            <a:ext cx="2338387" cy="236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7" name="Title 1"/>
          <p:cNvSpPr txBox="1">
            <a:spLocks/>
          </p:cNvSpPr>
          <p:nvPr/>
        </p:nvSpPr>
        <p:spPr bwMode="auto">
          <a:xfrm>
            <a:off x="457200" y="66675"/>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4000">
                <a:solidFill>
                  <a:schemeClr val="accent1"/>
                </a:solidFill>
                <a:latin typeface="Aril"/>
                <a:ea typeface="Aril"/>
                <a:cs typeface="Aril"/>
              </a:rPr>
              <a:t>BE INFORMED</a:t>
            </a:r>
          </a:p>
        </p:txBody>
      </p:sp>
    </p:spTree>
    <p:extLst>
      <p:ext uri="{BB962C8B-B14F-4D97-AF65-F5344CB8AC3E}">
        <p14:creationId xmlns:p14="http://schemas.microsoft.com/office/powerpoint/2010/main" xmlns="" val="24705240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3"/>
          <p:cNvSpPr>
            <a:spLocks/>
          </p:cNvSpPr>
          <p:nvPr/>
        </p:nvSpPr>
        <p:spPr bwMode="auto">
          <a:xfrm>
            <a:off x="0" y="1042988"/>
            <a:ext cx="3994150" cy="153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spcBef>
                <a:spcPct val="20000"/>
              </a:spcBef>
              <a:buClr>
                <a:schemeClr val="accent1"/>
              </a:buClr>
              <a:buSzPct val="75000"/>
            </a:pPr>
            <a:r>
              <a:rPr lang="en-US" sz="2600">
                <a:cs typeface="Arial" pitchFamily="34" charset="0"/>
              </a:rPr>
              <a:t>	</a:t>
            </a:r>
          </a:p>
        </p:txBody>
      </p:sp>
      <p:sp>
        <p:nvSpPr>
          <p:cNvPr id="41987" name="Content Placeholder 3"/>
          <p:cNvSpPr>
            <a:spLocks/>
          </p:cNvSpPr>
          <p:nvPr/>
        </p:nvSpPr>
        <p:spPr bwMode="auto">
          <a:xfrm>
            <a:off x="0" y="2386013"/>
            <a:ext cx="3994150" cy="189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spcBef>
                <a:spcPct val="20000"/>
              </a:spcBef>
              <a:buClr>
                <a:schemeClr val="accent1"/>
              </a:buClr>
              <a:buSzPct val="75000"/>
            </a:pPr>
            <a:r>
              <a:rPr lang="en-US" sz="2600">
                <a:cs typeface="Arial" pitchFamily="34" charset="0"/>
              </a:rPr>
              <a:t>	</a:t>
            </a:r>
          </a:p>
        </p:txBody>
      </p:sp>
      <p:sp>
        <p:nvSpPr>
          <p:cNvPr id="41988" name="Content Placeholder 2"/>
          <p:cNvSpPr>
            <a:spLocks noGrp="1"/>
          </p:cNvSpPr>
          <p:nvPr>
            <p:ph idx="1"/>
          </p:nvPr>
        </p:nvSpPr>
        <p:spPr>
          <a:xfrm>
            <a:off x="550863" y="1590675"/>
            <a:ext cx="7881937" cy="2968625"/>
          </a:xfrm>
        </p:spPr>
        <p:txBody>
          <a:bodyPr/>
          <a:lstStyle/>
          <a:p>
            <a:pPr>
              <a:spcBef>
                <a:spcPct val="30000"/>
              </a:spcBef>
            </a:pPr>
            <a:r>
              <a:rPr lang="en-US" sz="2400" smtClean="0">
                <a:latin typeface="Arial" pitchFamily="34" charset="0"/>
                <a:cs typeface="Arial" pitchFamily="34" charset="0"/>
              </a:rPr>
              <a:t>Cooking equipment causes most home fires in the U.S.</a:t>
            </a:r>
          </a:p>
          <a:p>
            <a:pPr>
              <a:spcBef>
                <a:spcPts val="1800"/>
              </a:spcBef>
            </a:pPr>
            <a:r>
              <a:rPr lang="en-US" sz="2400" smtClean="0">
                <a:latin typeface="Arial" pitchFamily="34" charset="0"/>
                <a:cs typeface="Arial" pitchFamily="34" charset="0"/>
              </a:rPr>
              <a:t>You should only use an extinguisher if you have been trained to do so</a:t>
            </a:r>
          </a:p>
          <a:p>
            <a:pPr>
              <a:spcBef>
                <a:spcPts val="1800"/>
              </a:spcBef>
            </a:pPr>
            <a:r>
              <a:rPr lang="en-US" sz="2400" smtClean="0">
                <a:latin typeface="Arial" pitchFamily="34" charset="0"/>
                <a:cs typeface="Arial" pitchFamily="34" charset="0"/>
              </a:rPr>
              <a:t>Incidence and severity of fires increase during the winter holiday season</a:t>
            </a:r>
            <a:endParaRPr lang="en-US" sz="2400" b="1" smtClean="0">
              <a:latin typeface="Arial" pitchFamily="34" charset="0"/>
              <a:cs typeface="Arial" pitchFamily="34" charset="0"/>
            </a:endParaRPr>
          </a:p>
        </p:txBody>
      </p:sp>
      <p:sp>
        <p:nvSpPr>
          <p:cNvPr id="41990" name="Text Placeholder 5"/>
          <p:cNvSpPr>
            <a:spLocks noGrp="1"/>
          </p:cNvSpPr>
          <p:nvPr>
            <p:ph type="body" sz="quarter" idx="11"/>
          </p:nvPr>
        </p:nvSpPr>
        <p:spPr>
          <a:xfrm>
            <a:off x="2501900" y="6202363"/>
            <a:ext cx="4232275" cy="327025"/>
          </a:xfrm>
        </p:spPr>
        <p:txBody>
          <a:bodyPr>
            <a:normAutofit fontScale="92500"/>
          </a:bodyPr>
          <a:lstStyle/>
          <a:p>
            <a:pPr eaLnBrk="1" hangingPunct="1">
              <a:defRPr/>
            </a:pPr>
            <a:r>
              <a:rPr lang="en-US" smtClean="0">
                <a:latin typeface="Arial" pitchFamily="34" charset="0"/>
                <a:cs typeface="Arial" pitchFamily="34" charset="0"/>
              </a:rPr>
              <a:t>Los Angeles Region | www.PrepareSoCal.org | www.RedCrossLA.org </a:t>
            </a:r>
          </a:p>
        </p:txBody>
      </p:sp>
      <p:sp>
        <p:nvSpPr>
          <p:cNvPr id="2" name="Content Placeholder 3"/>
          <p:cNvSpPr>
            <a:spLocks/>
          </p:cNvSpPr>
          <p:nvPr/>
        </p:nvSpPr>
        <p:spPr bwMode="auto">
          <a:xfrm>
            <a:off x="385763" y="4113213"/>
            <a:ext cx="39941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600" b="1">
              <a:cs typeface="Arial" pitchFamily="34" charset="0"/>
            </a:endParaRPr>
          </a:p>
        </p:txBody>
      </p:sp>
      <p:sp>
        <p:nvSpPr>
          <p:cNvPr id="41991" name="Content Placeholder 3"/>
          <p:cNvSpPr>
            <a:spLocks/>
          </p:cNvSpPr>
          <p:nvPr/>
        </p:nvSpPr>
        <p:spPr bwMode="auto">
          <a:xfrm>
            <a:off x="444500" y="4684713"/>
            <a:ext cx="8229600"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2400" b="1">
                <a:cs typeface="Arial" pitchFamily="34" charset="0"/>
              </a:rPr>
              <a:t>	</a:t>
            </a:r>
            <a:endParaRPr lang="en-US" sz="2400" b="1"/>
          </a:p>
          <a:p>
            <a:pPr algn="ctr"/>
            <a:r>
              <a:rPr lang="en-US" sz="2400" b="1">
                <a:solidFill>
                  <a:schemeClr val="accent1"/>
                </a:solidFill>
              </a:rPr>
              <a:t>Pay close attention to candles and heating equipment</a:t>
            </a:r>
          </a:p>
        </p:txBody>
      </p:sp>
      <p:sp>
        <p:nvSpPr>
          <p:cNvPr id="41992" name="Title 1"/>
          <p:cNvSpPr txBox="1">
            <a:spLocks/>
          </p:cNvSpPr>
          <p:nvPr/>
        </p:nvSpPr>
        <p:spPr bwMode="auto">
          <a:xfrm>
            <a:off x="457200" y="66675"/>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4000">
                <a:solidFill>
                  <a:schemeClr val="accent1"/>
                </a:solidFill>
                <a:latin typeface="Aril"/>
                <a:ea typeface="Aril"/>
                <a:cs typeface="Aril"/>
              </a:rPr>
              <a:t>BE INFORMED</a:t>
            </a:r>
          </a:p>
        </p:txBody>
      </p:sp>
    </p:spTree>
    <p:extLst>
      <p:ext uri="{BB962C8B-B14F-4D97-AF65-F5344CB8AC3E}">
        <p14:creationId xmlns:p14="http://schemas.microsoft.com/office/powerpoint/2010/main" xmlns="" val="332065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txBox="1">
            <a:spLocks/>
          </p:cNvSpPr>
          <p:nvPr/>
        </p:nvSpPr>
        <p:spPr bwMode="auto">
          <a:xfrm>
            <a:off x="457200" y="66675"/>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4000">
                <a:solidFill>
                  <a:schemeClr val="accent1"/>
                </a:solidFill>
                <a:latin typeface="Aril"/>
                <a:ea typeface="Aril"/>
                <a:cs typeface="Aril"/>
              </a:rPr>
              <a:t>BE INFORMED</a:t>
            </a:r>
          </a:p>
        </p:txBody>
      </p:sp>
      <p:sp>
        <p:nvSpPr>
          <p:cNvPr id="43011" name="Content Placeholder 3"/>
          <p:cNvSpPr>
            <a:spLocks/>
          </p:cNvSpPr>
          <p:nvPr/>
        </p:nvSpPr>
        <p:spPr bwMode="auto">
          <a:xfrm>
            <a:off x="481013" y="1987550"/>
            <a:ext cx="4346575" cy="362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buClr>
                <a:schemeClr val="accent1"/>
              </a:buClr>
              <a:buSzPct val="75000"/>
              <a:buFont typeface="Wingdings" pitchFamily="2" charset="2"/>
              <a:buChar char="§"/>
            </a:pPr>
            <a:r>
              <a:rPr lang="en-US" sz="2400">
                <a:cs typeface="Arial" pitchFamily="34" charset="0"/>
              </a:rPr>
              <a:t>Feel door knob for heat with the back of your hand</a:t>
            </a:r>
          </a:p>
          <a:p>
            <a:pPr marL="533400" indent="-533400">
              <a:lnSpc>
                <a:spcPct val="150000"/>
              </a:lnSpc>
              <a:spcBef>
                <a:spcPts val="1200"/>
              </a:spcBef>
              <a:buClr>
                <a:schemeClr val="accent1"/>
              </a:buClr>
              <a:buSzPct val="75000"/>
              <a:buFont typeface="Wingdings" pitchFamily="2" charset="2"/>
              <a:buChar char="§"/>
            </a:pPr>
            <a:r>
              <a:rPr lang="en-US" sz="2400">
                <a:cs typeface="Arial" pitchFamily="34" charset="0"/>
              </a:rPr>
              <a:t>Crawl low in smoke</a:t>
            </a:r>
          </a:p>
          <a:p>
            <a:pPr marL="533400" indent="-533400">
              <a:spcBef>
                <a:spcPts val="1800"/>
              </a:spcBef>
              <a:buClr>
                <a:schemeClr val="accent1"/>
              </a:buClr>
              <a:buSzPct val="75000"/>
              <a:buFont typeface="Wingdings" pitchFamily="2" charset="2"/>
              <a:buChar char="§"/>
            </a:pPr>
            <a:r>
              <a:rPr lang="en-US" sz="2400">
                <a:cs typeface="Arial" pitchFamily="34" charset="0"/>
              </a:rPr>
              <a:t>Signal out window if you are trapped</a:t>
            </a:r>
          </a:p>
          <a:p>
            <a:pPr marL="533400" indent="-533400">
              <a:spcBef>
                <a:spcPts val="1800"/>
              </a:spcBef>
              <a:buClr>
                <a:schemeClr val="accent1"/>
              </a:buClr>
              <a:buSzPct val="75000"/>
              <a:buFont typeface="Wingdings" pitchFamily="2" charset="2"/>
              <a:buChar char="§"/>
            </a:pPr>
            <a:r>
              <a:rPr lang="en-US" sz="2400">
                <a:cs typeface="Arial" pitchFamily="34" charset="0"/>
              </a:rPr>
              <a:t>Stop, Drop and Roll if you are on fire </a:t>
            </a:r>
          </a:p>
        </p:txBody>
      </p:sp>
      <p:sp>
        <p:nvSpPr>
          <p:cNvPr id="43012" name="Content Placeholder 3"/>
          <p:cNvSpPr>
            <a:spLocks/>
          </p:cNvSpPr>
          <p:nvPr/>
        </p:nvSpPr>
        <p:spPr bwMode="auto">
          <a:xfrm>
            <a:off x="1384300" y="1057275"/>
            <a:ext cx="6656388"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a:lnSpc>
                <a:spcPct val="150000"/>
              </a:lnSpc>
              <a:spcBef>
                <a:spcPct val="20000"/>
              </a:spcBef>
              <a:buClr>
                <a:schemeClr val="accent1"/>
              </a:buClr>
              <a:buSzPct val="75000"/>
            </a:pPr>
            <a:r>
              <a:rPr lang="en-US" sz="2400" b="1">
                <a:cs typeface="Arial" pitchFamily="34" charset="0"/>
              </a:rPr>
              <a:t>“WHAT SHOULD I DO DURING A FIRE?”</a:t>
            </a:r>
          </a:p>
        </p:txBody>
      </p:sp>
      <p:pic>
        <p:nvPicPr>
          <p:cNvPr id="11" name="Picture 10"/>
          <p:cNvPicPr>
            <a:picLocks noChangeAspect="1"/>
          </p:cNvPicPr>
          <p:nvPr/>
        </p:nvPicPr>
        <p:blipFill>
          <a:blip r:embed="rId3"/>
          <a:stretch>
            <a:fillRect/>
          </a:stretch>
        </p:blipFill>
        <p:spPr>
          <a:xfrm>
            <a:off x="4889500" y="2144713"/>
            <a:ext cx="3810000" cy="2857500"/>
          </a:xfrm>
          <a:prstGeom prst="rect">
            <a:avLst/>
          </a:prstGeom>
          <a:ln>
            <a:noFill/>
          </a:ln>
          <a:effectLst>
            <a:outerShdw blurRad="292100" dist="139700" dir="2700000" algn="tl" rotWithShape="0">
              <a:srgbClr val="333333">
                <a:alpha val="65000"/>
              </a:srgbClr>
            </a:outerShdw>
          </a:effectLst>
        </p:spPr>
      </p:pic>
      <p:sp>
        <p:nvSpPr>
          <p:cNvPr id="43014"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sp>
        <p:nvSpPr>
          <p:cNvPr id="43015" name="Rectangle 1"/>
          <p:cNvSpPr>
            <a:spLocks noChangeArrowheads="1"/>
          </p:cNvSpPr>
          <p:nvPr/>
        </p:nvSpPr>
        <p:spPr bwMode="auto">
          <a:xfrm>
            <a:off x="4813300" y="5159375"/>
            <a:ext cx="3886200"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spcBef>
                <a:spcPts val="1200"/>
              </a:spcBef>
              <a:buClr>
                <a:schemeClr val="accent1"/>
              </a:buClr>
              <a:buSzPct val="75000"/>
            </a:pPr>
            <a:r>
              <a:rPr lang="en-US" sz="2600" b="1">
                <a:solidFill>
                  <a:srgbClr val="FF0000"/>
                </a:solidFill>
                <a:cs typeface="Arial" pitchFamily="34" charset="0"/>
              </a:rPr>
              <a:t>GET OUT &amp; STAY OUT!</a:t>
            </a:r>
          </a:p>
        </p:txBody>
      </p:sp>
    </p:spTree>
    <p:extLst>
      <p:ext uri="{BB962C8B-B14F-4D97-AF65-F5344CB8AC3E}">
        <p14:creationId xmlns:p14="http://schemas.microsoft.com/office/powerpoint/2010/main" xmlns="" val="39106007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txBox="1">
            <a:spLocks/>
          </p:cNvSpPr>
          <p:nvPr/>
        </p:nvSpPr>
        <p:spPr bwMode="auto">
          <a:xfrm>
            <a:off x="457200" y="66675"/>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4000">
                <a:solidFill>
                  <a:schemeClr val="accent1"/>
                </a:solidFill>
                <a:latin typeface="Aril"/>
                <a:ea typeface="Aril"/>
                <a:cs typeface="Aril"/>
              </a:rPr>
              <a:t>BE INFORMED</a:t>
            </a:r>
          </a:p>
        </p:txBody>
      </p:sp>
      <p:sp>
        <p:nvSpPr>
          <p:cNvPr id="43011" name="Content Placeholder 3"/>
          <p:cNvSpPr>
            <a:spLocks/>
          </p:cNvSpPr>
          <p:nvPr/>
        </p:nvSpPr>
        <p:spPr bwMode="auto">
          <a:xfrm>
            <a:off x="481013" y="1987550"/>
            <a:ext cx="4346575" cy="362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buClr>
                <a:schemeClr val="accent1"/>
              </a:buClr>
              <a:buSzPct val="75000"/>
              <a:buFont typeface="Wingdings" pitchFamily="2" charset="2"/>
              <a:buChar char="§"/>
            </a:pPr>
            <a:endParaRPr lang="en-US" sz="2400" dirty="0">
              <a:cs typeface="Arial" pitchFamily="34" charset="0"/>
            </a:endParaRPr>
          </a:p>
        </p:txBody>
      </p:sp>
      <p:sp>
        <p:nvSpPr>
          <p:cNvPr id="43012" name="Content Placeholder 3"/>
          <p:cNvSpPr>
            <a:spLocks/>
          </p:cNvSpPr>
          <p:nvPr/>
        </p:nvSpPr>
        <p:spPr bwMode="auto">
          <a:xfrm>
            <a:off x="1142207" y="1046186"/>
            <a:ext cx="6656388"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a:lnSpc>
                <a:spcPct val="150000"/>
              </a:lnSpc>
              <a:spcBef>
                <a:spcPct val="20000"/>
              </a:spcBef>
              <a:buClr>
                <a:schemeClr val="accent1"/>
              </a:buClr>
              <a:buSzPct val="75000"/>
            </a:pPr>
            <a:r>
              <a:rPr lang="en-US" sz="2400" b="1" dirty="0">
                <a:cs typeface="Arial" pitchFamily="34" charset="0"/>
              </a:rPr>
              <a:t>“WHAT SHOULD I DO DURING A </a:t>
            </a:r>
            <a:r>
              <a:rPr lang="en-US" sz="2400" b="1" dirty="0" smtClean="0">
                <a:cs typeface="Arial" pitchFamily="34" charset="0"/>
              </a:rPr>
              <a:t>Flood?”</a:t>
            </a:r>
            <a:endParaRPr lang="en-US" sz="2400" b="1" dirty="0">
              <a:cs typeface="Arial" pitchFamily="34" charset="0"/>
            </a:endParaRPr>
          </a:p>
        </p:txBody>
      </p:sp>
      <p:sp>
        <p:nvSpPr>
          <p:cNvPr id="43014"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sp>
        <p:nvSpPr>
          <p:cNvPr id="8" name="Title 1"/>
          <p:cNvSpPr>
            <a:spLocks noGrp="1"/>
          </p:cNvSpPr>
          <p:nvPr>
            <p:ph type="title"/>
          </p:nvPr>
        </p:nvSpPr>
        <p:spPr>
          <a:xfrm>
            <a:off x="109182" y="1631859"/>
            <a:ext cx="4067033" cy="711382"/>
          </a:xfrm>
        </p:spPr>
        <p:txBody>
          <a:bodyPr/>
          <a:lstStyle/>
          <a:p>
            <a:pPr algn="l"/>
            <a:r>
              <a:rPr lang="en-US" sz="2800" dirty="0" smtClean="0"/>
              <a:t>Know the Difference</a:t>
            </a:r>
            <a:r>
              <a:rPr lang="en-US" dirty="0" smtClean="0"/>
              <a:t>!</a:t>
            </a:r>
            <a:endParaRPr lang="en-US" dirty="0"/>
          </a:p>
        </p:txBody>
      </p:sp>
      <p:sp>
        <p:nvSpPr>
          <p:cNvPr id="9" name="Content Placeholder 2"/>
          <p:cNvSpPr>
            <a:spLocks noGrp="1"/>
          </p:cNvSpPr>
          <p:nvPr>
            <p:ph sz="half" idx="1"/>
          </p:nvPr>
        </p:nvSpPr>
        <p:spPr>
          <a:xfrm>
            <a:off x="259307" y="2558246"/>
            <a:ext cx="4211094" cy="2736494"/>
          </a:xfrm>
        </p:spPr>
        <p:txBody>
          <a:bodyPr>
            <a:normAutofit fontScale="92500"/>
          </a:bodyPr>
          <a:lstStyle/>
          <a:p>
            <a:pPr algn="l"/>
            <a:r>
              <a:rPr lang="en-US" sz="2600" b="1" dirty="0" smtClean="0"/>
              <a:t>Flood Watch</a:t>
            </a:r>
          </a:p>
          <a:p>
            <a:pPr marL="800100" lvl="1" indent="-342900" algn="l">
              <a:buFont typeface="Arial" panose="020B0604020202020204" pitchFamily="34" charset="0"/>
              <a:buChar char="•"/>
            </a:pPr>
            <a:r>
              <a:rPr lang="en-US" dirty="0" smtClean="0"/>
              <a:t>Flooding or flash flooding is possible in your area</a:t>
            </a:r>
          </a:p>
          <a:p>
            <a:pPr marL="800100" lvl="1" indent="-342900" algn="l">
              <a:buFont typeface="Arial" panose="020B0604020202020204" pitchFamily="34" charset="0"/>
              <a:buChar char="•"/>
            </a:pPr>
            <a:r>
              <a:rPr lang="en-US" dirty="0" smtClean="0"/>
              <a:t>Stay tuned to news stations or NOAA Radio</a:t>
            </a:r>
          </a:p>
          <a:p>
            <a:pPr marL="800100" lvl="1" indent="-342900" algn="l">
              <a:buFont typeface="Arial" panose="020B0604020202020204" pitchFamily="34" charset="0"/>
              <a:buChar char="•"/>
            </a:pPr>
            <a:r>
              <a:rPr lang="en-US" dirty="0" smtClean="0"/>
              <a:t>Prepare to evacuate quickly</a:t>
            </a:r>
            <a:endParaRPr lang="en-US" dirty="0"/>
          </a:p>
        </p:txBody>
      </p:sp>
      <p:sp>
        <p:nvSpPr>
          <p:cNvPr id="10" name="Content Placeholder 3"/>
          <p:cNvSpPr>
            <a:spLocks noGrp="1"/>
          </p:cNvSpPr>
          <p:nvPr>
            <p:ph sz="half" idx="2"/>
          </p:nvPr>
        </p:nvSpPr>
        <p:spPr>
          <a:xfrm>
            <a:off x="4470401" y="2449064"/>
            <a:ext cx="4578065" cy="3128512"/>
          </a:xfrm>
        </p:spPr>
        <p:txBody>
          <a:bodyPr>
            <a:normAutofit/>
          </a:bodyPr>
          <a:lstStyle/>
          <a:p>
            <a:r>
              <a:rPr lang="en-US" sz="2400" b="1" dirty="0" smtClean="0"/>
              <a:t>Flood Warning</a:t>
            </a:r>
          </a:p>
          <a:p>
            <a:pPr marL="800100" lvl="1" indent="-342900">
              <a:buFont typeface="Arial" panose="020B0604020202020204" pitchFamily="34" charset="0"/>
              <a:buChar char="•"/>
            </a:pPr>
            <a:r>
              <a:rPr lang="en-US" sz="2200" dirty="0" smtClean="0"/>
              <a:t>Flooding or flash flooding is occurring or will occur in your area</a:t>
            </a:r>
          </a:p>
          <a:p>
            <a:pPr marL="800100" lvl="1" indent="-342900">
              <a:buFont typeface="Arial" panose="020B0604020202020204" pitchFamily="34" charset="0"/>
              <a:buChar char="•"/>
            </a:pPr>
            <a:r>
              <a:rPr lang="en-US" sz="2200" dirty="0" smtClean="0"/>
              <a:t>Evacuate to higher ground immediately</a:t>
            </a:r>
          </a:p>
          <a:p>
            <a:pPr marL="800100" lvl="1" indent="-342900">
              <a:buFont typeface="Arial" panose="020B0604020202020204" pitchFamily="34" charset="0"/>
              <a:buChar char="•"/>
            </a:pPr>
            <a:r>
              <a:rPr lang="en-US" sz="2200" dirty="0" smtClean="0"/>
              <a:t>Avoid flood waters while driving</a:t>
            </a:r>
            <a:endParaRPr lang="en-US" sz="2200" dirty="0"/>
          </a:p>
        </p:txBody>
      </p:sp>
    </p:spTree>
    <p:extLst>
      <p:ext uri="{BB962C8B-B14F-4D97-AF65-F5344CB8AC3E}">
        <p14:creationId xmlns:p14="http://schemas.microsoft.com/office/powerpoint/2010/main" xmlns="" val="4900058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5FED98D6-56DA-4E2F-8BAD-7379BB4FECA9}" type="slidenum">
              <a:rPr lang="en-US" smtClean="0"/>
              <a:pPr>
                <a:defRPr/>
              </a:pPr>
              <a:t>29</a:t>
            </a:fld>
            <a:endParaRPr lang="en-US" dirty="0"/>
          </a:p>
        </p:txBody>
      </p:sp>
      <p:sp>
        <p:nvSpPr>
          <p:cNvPr id="7" name="Title 1"/>
          <p:cNvSpPr>
            <a:spLocks noGrp="1"/>
          </p:cNvSpPr>
          <p:nvPr>
            <p:ph type="title"/>
          </p:nvPr>
        </p:nvSpPr>
        <p:spPr>
          <a:xfrm>
            <a:off x="0" y="214999"/>
            <a:ext cx="8952931" cy="1325563"/>
          </a:xfrm>
        </p:spPr>
        <p:txBody>
          <a:bodyPr/>
          <a:lstStyle/>
          <a:p>
            <a:r>
              <a:rPr lang="en-US" sz="3400" dirty="0" smtClean="0"/>
              <a:t>Responding to and Recovering from a Flood</a:t>
            </a:r>
            <a:endParaRPr lang="en-US" sz="3400" dirty="0"/>
          </a:p>
        </p:txBody>
      </p:sp>
      <p:sp>
        <p:nvSpPr>
          <p:cNvPr id="9" name="Content Placeholder 3"/>
          <p:cNvSpPr>
            <a:spLocks noGrp="1"/>
          </p:cNvSpPr>
          <p:nvPr>
            <p:ph sz="half" idx="2"/>
          </p:nvPr>
        </p:nvSpPr>
        <p:spPr>
          <a:xfrm>
            <a:off x="403060" y="1688698"/>
            <a:ext cx="3472904" cy="3684588"/>
          </a:xfrm>
        </p:spPr>
        <p:txBody>
          <a:bodyPr>
            <a:normAutofit fontScale="85000" lnSpcReduction="10000"/>
          </a:bodyPr>
          <a:lstStyle/>
          <a:p>
            <a:r>
              <a:rPr lang="en-US" sz="3200" b="1" dirty="0" smtClean="0"/>
              <a:t>During a Flood</a:t>
            </a:r>
          </a:p>
          <a:p>
            <a:pPr marL="342900" indent="-342900">
              <a:buFont typeface="Arial" panose="020B0604020202020204" pitchFamily="34" charset="0"/>
              <a:buChar char="•"/>
            </a:pPr>
            <a:r>
              <a:rPr lang="en-US" sz="3000" dirty="0" smtClean="0"/>
              <a:t>Tune into a radio station or NOAA radio station</a:t>
            </a:r>
          </a:p>
          <a:p>
            <a:pPr marL="342900" indent="-342900">
              <a:buFont typeface="Arial" panose="020B0604020202020204" pitchFamily="34" charset="0"/>
              <a:buChar char="•"/>
            </a:pPr>
            <a:r>
              <a:rPr lang="en-US" sz="3000" dirty="0" smtClean="0"/>
              <a:t>Evacuate to higher ground</a:t>
            </a:r>
          </a:p>
          <a:p>
            <a:pPr marL="342900" indent="-342900">
              <a:buFont typeface="Arial" panose="020B0604020202020204" pitchFamily="34" charset="0"/>
              <a:buChar char="•"/>
            </a:pPr>
            <a:r>
              <a:rPr lang="en-US" sz="3000" dirty="0" smtClean="0"/>
              <a:t>Keep children away from water</a:t>
            </a:r>
          </a:p>
          <a:p>
            <a:pPr marL="342900" indent="-342900">
              <a:buFont typeface="Arial" panose="020B0604020202020204" pitchFamily="34" charset="0"/>
              <a:buChar char="•"/>
            </a:pPr>
            <a:r>
              <a:rPr lang="en-US" sz="3000" dirty="0" smtClean="0"/>
              <a:t>Avoid flooded roads</a:t>
            </a:r>
          </a:p>
          <a:p>
            <a:endParaRPr lang="en-US" dirty="0" smtClean="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52749" y="1688697"/>
            <a:ext cx="4900181" cy="31562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2073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THE 4 DISASTER DENIALS</a:t>
            </a:r>
          </a:p>
        </p:txBody>
      </p:sp>
      <p:sp>
        <p:nvSpPr>
          <p:cNvPr id="3" name="Content Placeholder 2"/>
          <p:cNvSpPr>
            <a:spLocks noGrp="1"/>
          </p:cNvSpPr>
          <p:nvPr>
            <p:ph idx="1"/>
          </p:nvPr>
        </p:nvSpPr>
        <p:spPr>
          <a:xfrm>
            <a:off x="508000" y="1600200"/>
            <a:ext cx="8229600" cy="1028700"/>
          </a:xfrm>
        </p:spPr>
        <p:txBody>
          <a:bodyPr/>
          <a:lstStyle/>
          <a:p>
            <a:pPr marL="0" indent="0">
              <a:buFont typeface="Wingdings" pitchFamily="2" charset="2"/>
              <a:buNone/>
            </a:pPr>
            <a:r>
              <a:rPr lang="en-US" smtClean="0">
                <a:latin typeface="Arial" charset="0"/>
                <a:cs typeface="Arial" charset="0"/>
              </a:rPr>
              <a:t>1. It won’t happen to me… It won’t happen here</a:t>
            </a:r>
          </a:p>
        </p:txBody>
      </p:sp>
      <p:sp>
        <p:nvSpPr>
          <p:cNvPr id="2048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13260610-5852-49BA-9514-BCED98519A9D}" type="slidenum">
              <a:rPr lang="en-US" smtClean="0">
                <a:cs typeface="Arial" charset="0"/>
              </a:rPr>
              <a:pPr eaLnBrk="1" fontAlgn="base" hangingPunct="1">
                <a:spcBef>
                  <a:spcPct val="0"/>
                </a:spcBef>
                <a:spcAft>
                  <a:spcPct val="0"/>
                </a:spcAft>
              </a:pPr>
              <a:t>3</a:t>
            </a:fld>
            <a:endParaRPr lang="en-US" smtClean="0">
              <a:cs typeface="Arial" charset="0"/>
            </a:endParaRPr>
          </a:p>
        </p:txBody>
      </p:sp>
      <p:sp>
        <p:nvSpPr>
          <p:cNvPr id="6" name="TextBox 5"/>
          <p:cNvSpPr txBox="1">
            <a:spLocks noChangeArrowheads="1"/>
          </p:cNvSpPr>
          <p:nvPr/>
        </p:nvSpPr>
        <p:spPr bwMode="auto">
          <a:xfrm>
            <a:off x="457200" y="2628900"/>
            <a:ext cx="82296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buClr>
                <a:srgbClr val="C00000"/>
              </a:buClr>
            </a:pPr>
            <a:r>
              <a:rPr lang="en-US" sz="3200"/>
              <a:t>2. If it </a:t>
            </a:r>
            <a:r>
              <a:rPr lang="en-US" sz="3200">
                <a:cs typeface="Arial" charset="0"/>
              </a:rPr>
              <a:t>does</a:t>
            </a:r>
            <a:r>
              <a:rPr lang="en-US" sz="3200"/>
              <a:t> happen here… it won’t be that bad</a:t>
            </a:r>
          </a:p>
        </p:txBody>
      </p:sp>
      <p:sp>
        <p:nvSpPr>
          <p:cNvPr id="7" name="TextBox 6"/>
          <p:cNvSpPr txBox="1">
            <a:spLocks noChangeArrowheads="1"/>
          </p:cNvSpPr>
          <p:nvPr/>
        </p:nvSpPr>
        <p:spPr bwMode="auto">
          <a:xfrm>
            <a:off x="457200" y="3619500"/>
            <a:ext cx="78867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buClr>
                <a:srgbClr val="C00000"/>
              </a:buClr>
            </a:pPr>
            <a:r>
              <a:rPr lang="en-US" sz="3200"/>
              <a:t>3. If it is that bad, there are people who will help me</a:t>
            </a:r>
          </a:p>
        </p:txBody>
      </p:sp>
      <p:sp>
        <p:nvSpPr>
          <p:cNvPr id="8" name="TextBox 7"/>
          <p:cNvSpPr txBox="1">
            <a:spLocks noChangeArrowheads="1"/>
          </p:cNvSpPr>
          <p:nvPr/>
        </p:nvSpPr>
        <p:spPr bwMode="auto">
          <a:xfrm>
            <a:off x="444500" y="4675188"/>
            <a:ext cx="72771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buClr>
                <a:srgbClr val="C00000"/>
              </a:buClr>
            </a:pPr>
            <a:r>
              <a:rPr lang="en-US" sz="3200"/>
              <a:t>4. It’s going to be so bad, it doesn’t matter what I do</a:t>
            </a:r>
          </a:p>
        </p:txBody>
      </p:sp>
      <p:sp>
        <p:nvSpPr>
          <p:cNvPr id="9"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dirty="0" smtClean="0">
                <a:latin typeface="Arial" pitchFamily="34" charset="0"/>
                <a:cs typeface="Arial" pitchFamily="34" charset="0"/>
              </a:rPr>
              <a:t>Los Angeles Region | www.PrepareSoCal.org | www.RedCrossLA.org </a:t>
            </a:r>
          </a:p>
        </p:txBody>
      </p:sp>
    </p:spTree>
    <p:extLst>
      <p:ext uri="{BB962C8B-B14F-4D97-AF65-F5344CB8AC3E}">
        <p14:creationId xmlns:p14="http://schemas.microsoft.com/office/powerpoint/2010/main" xmlns="" val="1077039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5FED98D6-56DA-4E2F-8BAD-7379BB4FECA9}" type="slidenum">
              <a:rPr lang="en-US" smtClean="0"/>
              <a:pPr>
                <a:defRPr/>
              </a:pPr>
              <a:t>30</a:t>
            </a:fld>
            <a:endParaRPr lang="en-US" dirty="0"/>
          </a:p>
        </p:txBody>
      </p:sp>
      <p:sp>
        <p:nvSpPr>
          <p:cNvPr id="7" name="Title 1"/>
          <p:cNvSpPr>
            <a:spLocks noGrp="1"/>
          </p:cNvSpPr>
          <p:nvPr>
            <p:ph type="title"/>
          </p:nvPr>
        </p:nvSpPr>
        <p:spPr>
          <a:xfrm>
            <a:off x="150125" y="214999"/>
            <a:ext cx="8802806" cy="1325563"/>
          </a:xfrm>
        </p:spPr>
        <p:txBody>
          <a:bodyPr/>
          <a:lstStyle/>
          <a:p>
            <a:r>
              <a:rPr lang="en-US" sz="3400" dirty="0" smtClean="0"/>
              <a:t>Responding to and Recovering from a Flood</a:t>
            </a:r>
            <a:endParaRPr lang="en-US" sz="3400" dirty="0"/>
          </a:p>
        </p:txBody>
      </p:sp>
      <p:sp>
        <p:nvSpPr>
          <p:cNvPr id="8" name="Content Placeholder 5"/>
          <p:cNvSpPr>
            <a:spLocks noGrp="1"/>
          </p:cNvSpPr>
          <p:nvPr>
            <p:ph sz="quarter" idx="4294967295"/>
          </p:nvPr>
        </p:nvSpPr>
        <p:spPr>
          <a:xfrm>
            <a:off x="313897" y="1540562"/>
            <a:ext cx="8297839" cy="4057009"/>
          </a:xfrm>
          <a:prstGeom prst="rect">
            <a:avLst/>
          </a:prstGeom>
        </p:spPr>
        <p:txBody>
          <a:bodyPr/>
          <a:lstStyle/>
          <a:p>
            <a:pPr marL="0" indent="0">
              <a:buNone/>
            </a:pPr>
            <a:r>
              <a:rPr lang="en-US" sz="3000" b="1" dirty="0" smtClean="0"/>
              <a:t>After a Flood</a:t>
            </a:r>
          </a:p>
          <a:p>
            <a:r>
              <a:rPr lang="en-US" sz="2800" dirty="0" smtClean="0"/>
              <a:t>Return home when officials have declared it is safe</a:t>
            </a:r>
          </a:p>
          <a:p>
            <a:r>
              <a:rPr lang="en-US" sz="2800" dirty="0" smtClean="0"/>
              <a:t>Check home for damage</a:t>
            </a:r>
          </a:p>
          <a:p>
            <a:r>
              <a:rPr lang="en-US" sz="2800" dirty="0" smtClean="0"/>
              <a:t>Check food and water for contamination</a:t>
            </a:r>
          </a:p>
          <a:p>
            <a:r>
              <a:rPr lang="en-US" sz="2800" dirty="0" smtClean="0"/>
              <a:t>Watch out for animals that may have moved in</a:t>
            </a:r>
            <a:endParaRPr lang="en-US" sz="2800" dirty="0"/>
          </a:p>
        </p:txBody>
      </p:sp>
    </p:spTree>
    <p:extLst>
      <p:ext uri="{BB962C8B-B14F-4D97-AF65-F5344CB8AC3E}">
        <p14:creationId xmlns:p14="http://schemas.microsoft.com/office/powerpoint/2010/main" xmlns="" val="19316025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Preparedness Resources</a:t>
            </a:r>
            <a:endParaRPr lang="en-US" dirty="0"/>
          </a:p>
        </p:txBody>
      </p:sp>
      <p:sp>
        <p:nvSpPr>
          <p:cNvPr id="5" name="Text Placeholder 4"/>
          <p:cNvSpPr>
            <a:spLocks noGrp="1"/>
          </p:cNvSpPr>
          <p:nvPr>
            <p:ph type="body"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5FED98D6-56DA-4E2F-8BAD-7379BB4FECA9}" type="slidenum">
              <a:rPr lang="en-US" smtClean="0"/>
              <a:pPr>
                <a:defRPr/>
              </a:pPr>
              <a:t>31</a:t>
            </a:fld>
            <a:endParaRPr lang="en-US" dirty="0"/>
          </a:p>
        </p:txBody>
      </p:sp>
      <p:sp>
        <p:nvSpPr>
          <p:cNvPr id="7" name="TextBox 6"/>
          <p:cNvSpPr txBox="1"/>
          <p:nvPr/>
        </p:nvSpPr>
        <p:spPr>
          <a:xfrm>
            <a:off x="457200" y="1528549"/>
            <a:ext cx="7990764" cy="3816429"/>
          </a:xfrm>
          <a:prstGeom prst="rect">
            <a:avLst/>
          </a:prstGeom>
          <a:noFill/>
        </p:spPr>
        <p:txBody>
          <a:bodyPr wrap="square" rtlCol="0">
            <a:spAutoFit/>
          </a:bodyPr>
          <a:lstStyle/>
          <a:p>
            <a:r>
              <a:rPr lang="en-US" sz="3200" dirty="0" smtClean="0"/>
              <a:t>Flood Preparedness Information</a:t>
            </a:r>
          </a:p>
          <a:p>
            <a:pPr marL="285750" indent="-285750">
              <a:buFont typeface="Arial" panose="020B0604020202020204" pitchFamily="34" charset="0"/>
              <a:buChar char="•"/>
            </a:pPr>
            <a:r>
              <a:rPr lang="en-US" sz="3200" dirty="0" smtClean="0">
                <a:hlinkClick r:id="rId3"/>
              </a:rPr>
              <a:t>www.redcross.org/pepare</a:t>
            </a:r>
            <a:endParaRPr lang="en-US" sz="3200" dirty="0" smtClean="0"/>
          </a:p>
          <a:p>
            <a:pPr marL="285750" indent="-285750">
              <a:buFont typeface="Arial" panose="020B0604020202020204" pitchFamily="34" charset="0"/>
              <a:buChar char="•"/>
            </a:pPr>
            <a:r>
              <a:rPr lang="en-US" sz="3200" dirty="0" smtClean="0">
                <a:hlinkClick r:id="rId4"/>
              </a:rPr>
              <a:t>www.ready.gov</a:t>
            </a:r>
            <a:endParaRPr lang="en-US" sz="3200" dirty="0" smtClean="0"/>
          </a:p>
          <a:p>
            <a:pPr marL="285750" indent="-285750">
              <a:buFont typeface="Arial" panose="020B0604020202020204" pitchFamily="34" charset="0"/>
              <a:buChar char="•"/>
            </a:pPr>
            <a:endParaRPr lang="en-US" sz="3200" dirty="0"/>
          </a:p>
          <a:p>
            <a:r>
              <a:rPr lang="en-US" sz="3200" dirty="0" smtClean="0"/>
              <a:t>LA City and LA County Resources</a:t>
            </a:r>
          </a:p>
          <a:p>
            <a:pPr marL="285750" indent="-285750">
              <a:buFont typeface="Arial" panose="020B0604020202020204" pitchFamily="34" charset="0"/>
              <a:buChar char="•"/>
            </a:pPr>
            <a:r>
              <a:rPr lang="en-US" sz="3200" dirty="0" smtClean="0">
                <a:hlinkClick r:id="rId5"/>
              </a:rPr>
              <a:t>www.lacounty.gov/elnino</a:t>
            </a:r>
            <a:r>
              <a:rPr lang="en-US" sz="3200" dirty="0" smtClean="0"/>
              <a:t> </a:t>
            </a:r>
          </a:p>
          <a:p>
            <a:pPr marL="285750" indent="-285750">
              <a:buFont typeface="Arial" panose="020B0604020202020204" pitchFamily="34" charset="0"/>
              <a:buChar char="•"/>
            </a:pPr>
            <a:r>
              <a:rPr lang="en-US" sz="3200" dirty="0" smtClean="0">
                <a:hlinkClick r:id="rId6"/>
              </a:rPr>
              <a:t>www.ElNinoLA.com</a:t>
            </a:r>
            <a:endParaRPr lang="en-US" sz="3200" dirty="0" smtClean="0"/>
          </a:p>
          <a:p>
            <a:endParaRPr lang="en-US" dirty="0"/>
          </a:p>
        </p:txBody>
      </p:sp>
    </p:spTree>
    <p:extLst>
      <p:ext uri="{BB962C8B-B14F-4D97-AF65-F5344CB8AC3E}">
        <p14:creationId xmlns:p14="http://schemas.microsoft.com/office/powerpoint/2010/main" xmlns="" val="3540340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457200" y="66675"/>
            <a:ext cx="8229600" cy="1143000"/>
          </a:xfrm>
        </p:spPr>
        <p:txBody>
          <a:bodyPr/>
          <a:lstStyle/>
          <a:p>
            <a:pPr eaLnBrk="1" hangingPunct="1"/>
            <a:r>
              <a:rPr lang="en-US" smtClean="0"/>
              <a:t>BE INFORMED</a:t>
            </a:r>
          </a:p>
        </p:txBody>
      </p:sp>
      <p:sp>
        <p:nvSpPr>
          <p:cNvPr id="44035" name="Content Placeholder 3"/>
          <p:cNvSpPr>
            <a:spLocks/>
          </p:cNvSpPr>
          <p:nvPr/>
        </p:nvSpPr>
        <p:spPr bwMode="auto">
          <a:xfrm>
            <a:off x="511175" y="1314450"/>
            <a:ext cx="7964488" cy="453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150000"/>
              </a:lnSpc>
              <a:spcBef>
                <a:spcPct val="20000"/>
              </a:spcBef>
              <a:buClr>
                <a:schemeClr val="accent1"/>
              </a:buClr>
              <a:buSzPct val="75000"/>
            </a:pPr>
            <a:r>
              <a:rPr lang="en-US" sz="2400">
                <a:cs typeface="Arial" pitchFamily="34" charset="0"/>
              </a:rPr>
              <a:t>PrepareSoCal Campaign</a:t>
            </a:r>
          </a:p>
          <a:p>
            <a:pPr>
              <a:spcAft>
                <a:spcPts val="1600"/>
              </a:spcAft>
              <a:buClr>
                <a:schemeClr val="accent1"/>
              </a:buClr>
              <a:buSzPct val="75000"/>
            </a:pPr>
            <a:r>
              <a:rPr lang="en-US" sz="2400" b="1">
                <a:solidFill>
                  <a:schemeClr val="accent1"/>
                </a:solidFill>
                <a:cs typeface="Arial" pitchFamily="34" charset="0"/>
              </a:rPr>
              <a:t>www.preparesocal.org</a:t>
            </a:r>
          </a:p>
          <a:p>
            <a:pPr>
              <a:spcBef>
                <a:spcPts val="1800"/>
              </a:spcBef>
              <a:buClr>
                <a:schemeClr val="accent1"/>
              </a:buClr>
              <a:buSzPct val="75000"/>
            </a:pPr>
            <a:r>
              <a:rPr lang="en-US" sz="2400">
                <a:cs typeface="Arial" pitchFamily="34" charset="0"/>
              </a:rPr>
              <a:t>CPR &amp; First Aid Training</a:t>
            </a:r>
          </a:p>
          <a:p>
            <a:pPr>
              <a:spcAft>
                <a:spcPts val="2000"/>
              </a:spcAft>
              <a:buClr>
                <a:schemeClr val="accent1"/>
              </a:buClr>
              <a:buSzPct val="75000"/>
            </a:pPr>
            <a:r>
              <a:rPr lang="en-US" sz="2400" b="1">
                <a:solidFill>
                  <a:schemeClr val="accent1"/>
                </a:solidFill>
                <a:cs typeface="Arial" pitchFamily="34" charset="0"/>
              </a:rPr>
              <a:t>1-800-RED-CROSS</a:t>
            </a:r>
          </a:p>
          <a:p>
            <a:pPr>
              <a:spcBef>
                <a:spcPts val="600"/>
              </a:spcBef>
              <a:buClr>
                <a:schemeClr val="accent1"/>
              </a:buClr>
              <a:buSzPct val="75000"/>
            </a:pPr>
            <a:r>
              <a:rPr lang="en-US" sz="2400">
                <a:cs typeface="Arial" pitchFamily="34" charset="0"/>
              </a:rPr>
              <a:t>Map Your Neighborhood (MYN)</a:t>
            </a:r>
          </a:p>
          <a:p>
            <a:pPr>
              <a:spcAft>
                <a:spcPts val="2400"/>
              </a:spcAft>
              <a:buClr>
                <a:schemeClr val="accent1"/>
              </a:buClr>
              <a:buSzPct val="75000"/>
            </a:pPr>
            <a:r>
              <a:rPr lang="en-US" sz="2400" b="1">
                <a:solidFill>
                  <a:schemeClr val="accent1"/>
                </a:solidFill>
                <a:cs typeface="Arial" pitchFamily="34" charset="0"/>
              </a:rPr>
              <a:t>www.emd.wa.gov/myn </a:t>
            </a:r>
          </a:p>
          <a:p>
            <a:pPr>
              <a:spcBef>
                <a:spcPts val="600"/>
              </a:spcBef>
              <a:buClr>
                <a:schemeClr val="accent1"/>
              </a:buClr>
              <a:buSzPct val="75000"/>
            </a:pPr>
            <a:r>
              <a:rPr lang="en-US" sz="2400">
                <a:cs typeface="Arial" pitchFamily="34" charset="0"/>
              </a:rPr>
              <a:t>CERT: Community Emergency Response Team</a:t>
            </a:r>
            <a:r>
              <a:rPr lang="en-US" sz="2000">
                <a:solidFill>
                  <a:schemeClr val="accent1"/>
                </a:solidFill>
                <a:cs typeface="Arial" pitchFamily="34" charset="0"/>
              </a:rPr>
              <a:t> </a:t>
            </a:r>
            <a:r>
              <a:rPr lang="en-US" sz="2400" b="1">
                <a:solidFill>
                  <a:schemeClr val="accent1"/>
                </a:solidFill>
                <a:cs typeface="Arial" pitchFamily="34" charset="0"/>
              </a:rPr>
              <a:t>Citizencorps.gov/cert</a:t>
            </a:r>
          </a:p>
        </p:txBody>
      </p:sp>
      <p:pic>
        <p:nvPicPr>
          <p:cNvPr id="2" name="Picture 1"/>
          <p:cNvPicPr>
            <a:picLocks noChangeAspect="1"/>
          </p:cNvPicPr>
          <p:nvPr/>
        </p:nvPicPr>
        <p:blipFill rotWithShape="1">
          <a:blip r:embed="rId3"/>
          <a:srcRect t="3992"/>
          <a:stretch/>
        </p:blipFill>
        <p:spPr>
          <a:xfrm>
            <a:off x="4926013" y="1209675"/>
            <a:ext cx="4217987" cy="2498725"/>
          </a:xfrm>
          <a:prstGeom prst="rect">
            <a:avLst/>
          </a:prstGeom>
          <a:ln>
            <a:noFill/>
          </a:ln>
          <a:effectLst>
            <a:outerShdw blurRad="292100" dist="139700" dir="2700000" algn="tl" rotWithShape="0">
              <a:srgbClr val="333333">
                <a:alpha val="65000"/>
              </a:srgbClr>
            </a:outerShdw>
          </a:effectLst>
        </p:spPr>
      </p:pic>
      <p:sp>
        <p:nvSpPr>
          <p:cNvPr id="44037"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spTree>
    <p:extLst>
      <p:ext uri="{BB962C8B-B14F-4D97-AF65-F5344CB8AC3E}">
        <p14:creationId xmlns:p14="http://schemas.microsoft.com/office/powerpoint/2010/main" xmlns="" val="11283136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3"/>
          <p:cNvSpPr>
            <a:spLocks/>
          </p:cNvSpPr>
          <p:nvPr/>
        </p:nvSpPr>
        <p:spPr bwMode="auto">
          <a:xfrm>
            <a:off x="252413" y="1003300"/>
            <a:ext cx="8243887"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spcBef>
                <a:spcPts val="600"/>
              </a:spcBef>
              <a:spcAft>
                <a:spcPts val="600"/>
              </a:spcAft>
              <a:buClr>
                <a:schemeClr val="accent1"/>
              </a:buClr>
              <a:buSzPct val="75000"/>
            </a:pPr>
            <a:r>
              <a:rPr lang="en-US" sz="2600" b="1">
                <a:cs typeface="Arial" charset="0"/>
              </a:rPr>
              <a:t>              </a:t>
            </a:r>
            <a:br>
              <a:rPr lang="en-US" sz="2600" b="1">
                <a:cs typeface="Arial" charset="0"/>
              </a:rPr>
            </a:br>
            <a:r>
              <a:rPr lang="en-US" sz="2600" b="1">
                <a:cs typeface="Arial" charset="0"/>
              </a:rPr>
              <a:t>Earthquake? Bee sting? There’s an app for   </a:t>
            </a:r>
            <a:br>
              <a:rPr lang="en-US" sz="2600" b="1">
                <a:cs typeface="Arial" charset="0"/>
              </a:rPr>
            </a:br>
            <a:r>
              <a:rPr lang="en-US" sz="2600" b="1">
                <a:cs typeface="Arial" charset="0"/>
              </a:rPr>
              <a:t>that!  </a:t>
            </a:r>
            <a:r>
              <a:rPr lang="en-US" b="1">
                <a:cs typeface="Arial" charset="0"/>
              </a:rPr>
              <a:t>Available for </a:t>
            </a:r>
            <a:r>
              <a:rPr lang="en-US" b="1">
                <a:solidFill>
                  <a:schemeClr val="accent1"/>
                </a:solidFill>
                <a:cs typeface="Arial" charset="0"/>
              </a:rPr>
              <a:t>iPhone &amp; Android</a:t>
            </a:r>
            <a:endParaRPr lang="en-US">
              <a:cs typeface="Arial" charset="0"/>
            </a:endParaRPr>
          </a:p>
          <a:p>
            <a:pPr lvl="2">
              <a:spcBef>
                <a:spcPts val="1300"/>
              </a:spcBef>
              <a:buClr>
                <a:schemeClr val="accent1"/>
              </a:buClr>
              <a:buSzPct val="75000"/>
            </a:pPr>
            <a:r>
              <a:rPr lang="en-US" sz="2800">
                <a:cs typeface="Arial" charset="0"/>
              </a:rPr>
              <a:t>	Earthquake</a:t>
            </a:r>
            <a:endParaRPr lang="en-US" sz="2400" b="1">
              <a:solidFill>
                <a:schemeClr val="accent1"/>
              </a:solidFill>
              <a:cs typeface="Arial" charset="0"/>
            </a:endParaRPr>
          </a:p>
          <a:p>
            <a:pPr lvl="2">
              <a:spcBef>
                <a:spcPts val="1300"/>
              </a:spcBef>
              <a:buClr>
                <a:schemeClr val="accent1"/>
              </a:buClr>
              <a:buSzPct val="75000"/>
            </a:pPr>
            <a:r>
              <a:rPr lang="en-US" sz="2800">
                <a:cs typeface="Arial" charset="0"/>
              </a:rPr>
              <a:t>	Hurricane </a:t>
            </a:r>
          </a:p>
          <a:p>
            <a:pPr lvl="2">
              <a:spcBef>
                <a:spcPts val="1300"/>
              </a:spcBef>
              <a:buClr>
                <a:schemeClr val="accent1"/>
              </a:buClr>
              <a:buSzPct val="75000"/>
            </a:pPr>
            <a:r>
              <a:rPr lang="en-US" sz="2800">
                <a:cs typeface="Arial" charset="0"/>
              </a:rPr>
              <a:t>	First Aid</a:t>
            </a:r>
            <a:endParaRPr lang="en-US" sz="2400" b="1">
              <a:solidFill>
                <a:schemeClr val="accent1"/>
              </a:solidFill>
              <a:cs typeface="Arial" charset="0"/>
            </a:endParaRPr>
          </a:p>
          <a:p>
            <a:pPr lvl="2">
              <a:spcBef>
                <a:spcPts val="1200"/>
              </a:spcBef>
              <a:buClr>
                <a:schemeClr val="accent1"/>
              </a:buClr>
              <a:buSzPct val="75000"/>
            </a:pPr>
            <a:r>
              <a:rPr lang="en-US" sz="2800">
                <a:cs typeface="Arial" charset="0"/>
              </a:rPr>
              <a:t>	Tornado</a:t>
            </a:r>
            <a:endParaRPr lang="en-US" sz="2400" b="1">
              <a:solidFill>
                <a:schemeClr val="accent1"/>
              </a:solidFill>
              <a:cs typeface="Arial" charset="0"/>
            </a:endParaRPr>
          </a:p>
          <a:p>
            <a:pPr lvl="2">
              <a:spcBef>
                <a:spcPts val="1200"/>
              </a:spcBef>
              <a:buClr>
                <a:schemeClr val="accent1"/>
              </a:buClr>
              <a:buSzPct val="75000"/>
            </a:pPr>
            <a:r>
              <a:rPr lang="en-US" sz="2800">
                <a:cs typeface="Arial" charset="0"/>
              </a:rPr>
              <a:t>	Wildfire</a:t>
            </a:r>
            <a:endParaRPr lang="en-US" sz="2400" b="1">
              <a:solidFill>
                <a:schemeClr val="accent1"/>
              </a:solidFill>
              <a:cs typeface="Arial" charset="0"/>
            </a:endParaRPr>
          </a:p>
          <a:p>
            <a:pPr lvl="1">
              <a:spcBef>
                <a:spcPts val="1200"/>
              </a:spcBef>
              <a:buClr>
                <a:schemeClr val="accent1"/>
              </a:buClr>
              <a:buSzPct val="75000"/>
            </a:pPr>
            <a:endParaRPr lang="en-US" sz="2400" b="1">
              <a:solidFill>
                <a:schemeClr val="accent1"/>
              </a:solidFill>
              <a:cs typeface="Arial" charset="0"/>
            </a:endParaRPr>
          </a:p>
        </p:txBody>
      </p:sp>
      <p:sp>
        <p:nvSpPr>
          <p:cNvPr id="40963" name="Title 1"/>
          <p:cNvSpPr txBox="1">
            <a:spLocks/>
          </p:cNvSpPr>
          <p:nvPr/>
        </p:nvSpPr>
        <p:spPr bwMode="auto">
          <a:xfrm>
            <a:off x="457200" y="238125"/>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en-US" sz="4000">
                <a:solidFill>
                  <a:schemeClr val="accent1"/>
                </a:solidFill>
                <a:latin typeface="Aril"/>
                <a:ea typeface="Aril"/>
                <a:cs typeface="Aril"/>
              </a:rPr>
              <a:t>BE INFORMED</a:t>
            </a:r>
          </a:p>
        </p:txBody>
      </p:sp>
      <p:pic>
        <p:nvPicPr>
          <p:cNvPr id="40964" name="Picture 2" descr="C:\Users\Andersonh\AppData\Local\Microsoft\Windows\Temporary Internet Files\Content.Outlook\D58PLO6I\QR Apps.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33950" y="2255838"/>
            <a:ext cx="3562350" cy="361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6" name="Picture 6"/>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46063" y="5911850"/>
            <a:ext cx="23368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7" name="Picture 1"/>
          <p:cNvPicPr>
            <a:picLocks noChangeAspect="1"/>
          </p:cNvPicPr>
          <p:nvPr/>
        </p:nvPicPr>
        <p:blipFill>
          <a:blip r:embed="rId5">
            <a:extLst>
              <a:ext uri="{28A0092B-C50C-407E-A947-70E740481C1C}">
                <a14:useLocalDpi xmlns:a14="http://schemas.microsoft.com/office/drawing/2010/main" xmlns="" val="0"/>
              </a:ext>
            </a:extLst>
          </a:blip>
          <a:srcRect t="2" r="10329" b="39069"/>
          <a:stretch>
            <a:fillRect/>
          </a:stretch>
        </p:blipFill>
        <p:spPr bwMode="auto">
          <a:xfrm>
            <a:off x="833438" y="2363788"/>
            <a:ext cx="833437"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8" name="Picture 2"/>
          <p:cNvPicPr>
            <a:picLocks noChangeAspect="1"/>
          </p:cNvPicPr>
          <p:nvPr/>
        </p:nvPicPr>
        <p:blipFill>
          <a:blip r:embed="rId6">
            <a:extLst>
              <a:ext uri="{28A0092B-C50C-407E-A947-70E740481C1C}">
                <a14:useLocalDpi xmlns:a14="http://schemas.microsoft.com/office/drawing/2010/main" xmlns="" val="0"/>
              </a:ext>
            </a:extLst>
          </a:blip>
          <a:srcRect b="30646"/>
          <a:stretch>
            <a:fillRect/>
          </a:stretch>
        </p:blipFill>
        <p:spPr bwMode="auto">
          <a:xfrm>
            <a:off x="849313" y="3011488"/>
            <a:ext cx="817562"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9" name="Picture 3"/>
          <p:cNvPicPr>
            <a:picLocks noChangeAspect="1"/>
          </p:cNvPicPr>
          <p:nvPr/>
        </p:nvPicPr>
        <p:blipFill>
          <a:blip r:embed="rId7">
            <a:extLst>
              <a:ext uri="{28A0092B-C50C-407E-A947-70E740481C1C}">
                <a14:useLocalDpi xmlns:a14="http://schemas.microsoft.com/office/drawing/2010/main" xmlns="" val="0"/>
              </a:ext>
            </a:extLst>
          </a:blip>
          <a:srcRect b="37291"/>
          <a:stretch>
            <a:fillRect/>
          </a:stretch>
        </p:blipFill>
        <p:spPr bwMode="auto">
          <a:xfrm>
            <a:off x="806450" y="3595688"/>
            <a:ext cx="903288"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0" name="Picture 4"/>
          <p:cNvPicPr>
            <a:picLocks noChangeAspect="1"/>
          </p:cNvPicPr>
          <p:nvPr/>
        </p:nvPicPr>
        <p:blipFill>
          <a:blip r:embed="rId8">
            <a:extLst>
              <a:ext uri="{28A0092B-C50C-407E-A947-70E740481C1C}">
                <a14:useLocalDpi xmlns:a14="http://schemas.microsoft.com/office/drawing/2010/main" xmlns="" val="0"/>
              </a:ext>
            </a:extLst>
          </a:blip>
          <a:srcRect b="35925"/>
          <a:stretch>
            <a:fillRect/>
          </a:stretch>
        </p:blipFill>
        <p:spPr bwMode="auto">
          <a:xfrm>
            <a:off x="815975" y="4162425"/>
            <a:ext cx="884238"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1" name="Picture 5"/>
          <p:cNvPicPr>
            <a:picLocks noChangeAspect="1"/>
          </p:cNvPicPr>
          <p:nvPr/>
        </p:nvPicPr>
        <p:blipFill>
          <a:blip r:embed="rId9">
            <a:extLst>
              <a:ext uri="{28A0092B-C50C-407E-A947-70E740481C1C}">
                <a14:useLocalDpi xmlns:a14="http://schemas.microsoft.com/office/drawing/2010/main" xmlns="" val="0"/>
              </a:ext>
            </a:extLst>
          </a:blip>
          <a:srcRect t="7953" r="12662" b="35925"/>
          <a:stretch>
            <a:fillRect/>
          </a:stretch>
        </p:blipFill>
        <p:spPr bwMode="auto">
          <a:xfrm>
            <a:off x="784225" y="4745038"/>
            <a:ext cx="88265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dirty="0" smtClean="0">
                <a:latin typeface="Arial" pitchFamily="34" charset="0"/>
                <a:cs typeface="Arial" pitchFamily="34" charset="0"/>
              </a:rPr>
              <a:t>Los Angeles Region | www.PrepareSoCal.org | www.RedCrossLA.org </a:t>
            </a:r>
          </a:p>
        </p:txBody>
      </p:sp>
    </p:spTree>
    <p:extLst>
      <p:ext uri="{BB962C8B-B14F-4D97-AF65-F5344CB8AC3E}">
        <p14:creationId xmlns:p14="http://schemas.microsoft.com/office/powerpoint/2010/main" xmlns="" val="37971713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Content Placeholder 3"/>
          <p:cNvSpPr>
            <a:spLocks/>
          </p:cNvSpPr>
          <p:nvPr/>
        </p:nvSpPr>
        <p:spPr bwMode="auto">
          <a:xfrm>
            <a:off x="555577" y="1507432"/>
            <a:ext cx="4016423" cy="4129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1"/>
              </a:buClr>
              <a:buSzPct val="75000"/>
              <a:defRPr/>
            </a:pPr>
            <a:r>
              <a:rPr lang="en-US" sz="2600" b="1" dirty="0">
                <a:cs typeface="Arial" pitchFamily="34" charset="0"/>
              </a:rPr>
              <a:t>Ready Rating</a:t>
            </a:r>
          </a:p>
          <a:p>
            <a:pPr>
              <a:spcBef>
                <a:spcPct val="20000"/>
              </a:spcBef>
              <a:buClr>
                <a:schemeClr val="accent1"/>
              </a:buClr>
              <a:buSzPct val="75000"/>
              <a:defRPr/>
            </a:pPr>
            <a:r>
              <a:rPr lang="en-US" sz="2400" b="1" dirty="0">
                <a:solidFill>
                  <a:schemeClr val="accent1"/>
                </a:solidFill>
                <a:cs typeface="Arial" pitchFamily="34" charset="0"/>
              </a:rPr>
              <a:t>www.ReadyRating.org</a:t>
            </a:r>
          </a:p>
          <a:p>
            <a:pPr marL="914400" lvl="1" indent="-457200">
              <a:spcBef>
                <a:spcPct val="20000"/>
              </a:spcBef>
              <a:buClr>
                <a:schemeClr val="accent1"/>
              </a:buClr>
              <a:buSzPct val="75000"/>
              <a:buFont typeface="Wingdings" pitchFamily="2" charset="2"/>
              <a:buChar char="§"/>
              <a:defRPr/>
            </a:pPr>
            <a:endParaRPr lang="en-US" sz="2000" dirty="0">
              <a:cs typeface="Arial" pitchFamily="34" charset="0"/>
            </a:endParaRPr>
          </a:p>
          <a:p>
            <a:pPr>
              <a:spcBef>
                <a:spcPct val="20000"/>
              </a:spcBef>
              <a:buClr>
                <a:schemeClr val="accent1"/>
              </a:buClr>
              <a:buSzPct val="75000"/>
              <a:defRPr/>
            </a:pPr>
            <a:r>
              <a:rPr lang="en-US" sz="2600" b="1" dirty="0">
                <a:cs typeface="Arial" pitchFamily="34" charset="0"/>
              </a:rPr>
              <a:t>Volunteer</a:t>
            </a:r>
          </a:p>
          <a:p>
            <a:pPr>
              <a:spcBef>
                <a:spcPct val="20000"/>
              </a:spcBef>
              <a:buClr>
                <a:schemeClr val="accent1"/>
              </a:buClr>
              <a:buSzPct val="75000"/>
              <a:defRPr/>
            </a:pPr>
            <a:r>
              <a:rPr lang="en-US" sz="2400" b="1" dirty="0">
                <a:solidFill>
                  <a:schemeClr val="accent1"/>
                </a:solidFill>
                <a:cs typeface="Arial" pitchFamily="34" charset="0"/>
              </a:rPr>
              <a:t>www.RedCrossLA.org</a:t>
            </a:r>
          </a:p>
          <a:p>
            <a:pPr marL="533400" indent="-533400">
              <a:spcBef>
                <a:spcPct val="20000"/>
              </a:spcBef>
              <a:buClr>
                <a:schemeClr val="accent1"/>
              </a:buClr>
              <a:buSzPct val="75000"/>
              <a:buFont typeface="Wingdings" pitchFamily="2" charset="2"/>
              <a:buChar char="§"/>
              <a:defRPr/>
            </a:pPr>
            <a:endParaRPr lang="en-US" sz="2000" dirty="0">
              <a:cs typeface="Arial" pitchFamily="34" charset="0"/>
            </a:endParaRPr>
          </a:p>
          <a:p>
            <a:pPr>
              <a:spcBef>
                <a:spcPct val="20000"/>
              </a:spcBef>
              <a:buClr>
                <a:schemeClr val="accent1"/>
              </a:buClr>
              <a:buSzPct val="75000"/>
              <a:defRPr/>
            </a:pPr>
            <a:r>
              <a:rPr lang="en-US" sz="2800" b="1" dirty="0">
                <a:cs typeface="Arial" pitchFamily="34" charset="0"/>
              </a:rPr>
              <a:t>Give Blood</a:t>
            </a:r>
          </a:p>
          <a:p>
            <a:pPr>
              <a:spcBef>
                <a:spcPct val="20000"/>
              </a:spcBef>
              <a:buClr>
                <a:schemeClr val="accent1"/>
              </a:buClr>
              <a:buSzPct val="75000"/>
              <a:defRPr/>
            </a:pPr>
            <a:r>
              <a:rPr lang="en-US" sz="2400" b="1" dirty="0">
                <a:solidFill>
                  <a:schemeClr val="accent1"/>
                </a:solidFill>
                <a:cs typeface="Arial" pitchFamily="34" charset="0"/>
              </a:rPr>
              <a:t>www.RedCrossBlood.org</a:t>
            </a:r>
          </a:p>
          <a:p>
            <a:pPr>
              <a:spcBef>
                <a:spcPct val="20000"/>
              </a:spcBef>
              <a:buClr>
                <a:schemeClr val="accent1"/>
              </a:buClr>
              <a:buSzPct val="75000"/>
              <a:defRPr/>
            </a:pPr>
            <a:r>
              <a:rPr lang="en-US" sz="2400" b="1" dirty="0">
                <a:solidFill>
                  <a:schemeClr val="accent1"/>
                </a:solidFill>
                <a:cs typeface="Arial" pitchFamily="34" charset="0"/>
              </a:rPr>
              <a:t>1-800-RED-CROSS </a:t>
            </a:r>
          </a:p>
          <a:p>
            <a:pPr marL="914400" lvl="1" indent="-457200">
              <a:spcBef>
                <a:spcPct val="20000"/>
              </a:spcBef>
              <a:buClr>
                <a:schemeClr val="accent1"/>
              </a:buClr>
              <a:buSzPct val="75000"/>
              <a:buFont typeface="Wingdings" pitchFamily="2" charset="2"/>
              <a:buChar char="§"/>
              <a:defRPr/>
            </a:pPr>
            <a:endParaRPr lang="en-US" sz="2400" dirty="0">
              <a:cs typeface="Arial" pitchFamily="34" charset="0"/>
            </a:endParaRPr>
          </a:p>
          <a:p>
            <a:pPr marL="2819400" lvl="5" indent="-533400">
              <a:spcBef>
                <a:spcPct val="20000"/>
              </a:spcBef>
              <a:buClr>
                <a:schemeClr val="accent1"/>
              </a:buClr>
              <a:buSzPct val="75000"/>
              <a:buFont typeface="Wingdings" pitchFamily="2" charset="2"/>
              <a:buChar char="§"/>
              <a:defRPr/>
            </a:pPr>
            <a:endParaRPr lang="en-US" sz="2800" dirty="0">
              <a:cs typeface="Arial" pitchFamily="34" charset="0"/>
            </a:endParaRPr>
          </a:p>
          <a:p>
            <a:pPr marL="533400" indent="-533400">
              <a:spcBef>
                <a:spcPct val="20000"/>
              </a:spcBef>
              <a:buClr>
                <a:schemeClr val="accent1"/>
              </a:buClr>
              <a:buSzPct val="75000"/>
              <a:buFont typeface="Wingdings" pitchFamily="2" charset="2"/>
              <a:buChar char="§"/>
              <a:defRPr/>
            </a:pPr>
            <a:endParaRPr lang="en-US" sz="2800" dirty="0">
              <a:cs typeface="Arial" pitchFamily="34" charset="0"/>
            </a:endParaRPr>
          </a:p>
          <a:p>
            <a:pPr marL="533400" indent="-533400">
              <a:spcBef>
                <a:spcPct val="20000"/>
              </a:spcBef>
              <a:buClr>
                <a:schemeClr val="accent1"/>
              </a:buClr>
              <a:buSzPct val="75000"/>
              <a:buFont typeface="Wingdings" pitchFamily="2" charset="2"/>
              <a:buNone/>
              <a:defRPr/>
            </a:pPr>
            <a:endParaRPr lang="en-US" sz="2800" dirty="0">
              <a:cs typeface="Arial" pitchFamily="34" charset="0"/>
            </a:endParaRPr>
          </a:p>
        </p:txBody>
      </p:sp>
      <p:sp>
        <p:nvSpPr>
          <p:cNvPr id="46083"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dirty="0" smtClean="0">
                <a:latin typeface="Arial" pitchFamily="34" charset="0"/>
                <a:cs typeface="Arial" pitchFamily="34" charset="0"/>
              </a:rPr>
              <a:t>Los Angeles Region | www.PrepareSoCal.org | www.RedCrossLA.org </a:t>
            </a:r>
          </a:p>
        </p:txBody>
      </p:sp>
      <p:pic>
        <p:nvPicPr>
          <p:cNvPr id="6" name="Picture 9" descr="OpenHouse"/>
          <p:cNvPicPr>
            <a:picLocks noChangeAspect="1" noChangeArrowheads="1"/>
          </p:cNvPicPr>
          <p:nvPr/>
        </p:nvPicPr>
        <p:blipFill>
          <a:blip r:embed="rId3"/>
          <a:srcRect r="11954" b="11722"/>
          <a:stretch>
            <a:fillRect/>
          </a:stretch>
        </p:blipFill>
        <p:spPr bwMode="auto">
          <a:xfrm>
            <a:off x="4718050" y="1873250"/>
            <a:ext cx="3992563" cy="3065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6085" name="Title 1"/>
          <p:cNvSpPr txBox="1">
            <a:spLocks/>
          </p:cNvSpPr>
          <p:nvPr/>
        </p:nvSpPr>
        <p:spPr bwMode="auto">
          <a:xfrm>
            <a:off x="457200" y="66675"/>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4000">
                <a:solidFill>
                  <a:schemeClr val="accent1"/>
                </a:solidFill>
                <a:latin typeface="Aril"/>
                <a:ea typeface="Aril"/>
                <a:cs typeface="Aril"/>
              </a:rPr>
              <a:t>BE INFORMED</a:t>
            </a:r>
          </a:p>
        </p:txBody>
      </p:sp>
    </p:spTree>
    <p:extLst>
      <p:ext uri="{BB962C8B-B14F-4D97-AF65-F5344CB8AC3E}">
        <p14:creationId xmlns:p14="http://schemas.microsoft.com/office/powerpoint/2010/main" xmlns="" val="36412411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idx="4294967295"/>
          </p:nvPr>
        </p:nvSpPr>
        <p:spPr>
          <a:xfrm>
            <a:off x="431800" y="66675"/>
            <a:ext cx="8229600" cy="1143000"/>
          </a:xfrm>
        </p:spPr>
        <p:txBody>
          <a:bodyPr/>
          <a:lstStyle/>
          <a:p>
            <a:pPr eaLnBrk="1" hangingPunct="1"/>
            <a:r>
              <a:rPr lang="en-US" smtClean="0"/>
              <a:t>SPREAD THE WORD</a:t>
            </a:r>
          </a:p>
        </p:txBody>
      </p:sp>
      <p:sp>
        <p:nvSpPr>
          <p:cNvPr id="48131" name="Content Placeholder 3"/>
          <p:cNvSpPr>
            <a:spLocks/>
          </p:cNvSpPr>
          <p:nvPr/>
        </p:nvSpPr>
        <p:spPr bwMode="auto">
          <a:xfrm>
            <a:off x="322263" y="1343025"/>
            <a:ext cx="8597900" cy="326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spcBef>
                <a:spcPct val="20000"/>
              </a:spcBef>
              <a:spcAft>
                <a:spcPts val="1200"/>
              </a:spcAft>
              <a:buClr>
                <a:schemeClr val="accent1"/>
              </a:buClr>
              <a:buSzPct val="75000"/>
            </a:pPr>
            <a:r>
              <a:rPr lang="en-US" sz="2600" b="1">
                <a:cs typeface="Arial" pitchFamily="34" charset="0"/>
              </a:rPr>
              <a:t>OTHER AVAILABLE PREPAREDNESS SERVICES:</a:t>
            </a:r>
          </a:p>
          <a:p>
            <a:pPr marL="533400" indent="-533400">
              <a:spcBef>
                <a:spcPct val="20000"/>
              </a:spcBef>
              <a:buClr>
                <a:schemeClr val="accent1"/>
              </a:buClr>
              <a:buSzPct val="75000"/>
            </a:pPr>
            <a:endParaRPr lang="en-US" sz="800">
              <a:cs typeface="Arial" pitchFamily="34" charset="0"/>
            </a:endParaRPr>
          </a:p>
          <a:p>
            <a:pPr marL="990600" lvl="1" indent="-533400">
              <a:spcAft>
                <a:spcPts val="2400"/>
              </a:spcAft>
              <a:buClr>
                <a:schemeClr val="accent1"/>
              </a:buClr>
              <a:buSzPct val="75000"/>
              <a:buFont typeface="Wingdings" pitchFamily="2" charset="2"/>
              <a:buChar char="§"/>
            </a:pPr>
            <a:r>
              <a:rPr lang="en-US" sz="2400">
                <a:cs typeface="Arial" pitchFamily="34" charset="0"/>
              </a:rPr>
              <a:t>Prepare TEENS Jeopardy Game</a:t>
            </a:r>
          </a:p>
          <a:p>
            <a:pPr marL="990600" lvl="1" indent="-533400">
              <a:spcAft>
                <a:spcPts val="2400"/>
              </a:spcAft>
              <a:buClr>
                <a:schemeClr val="accent1"/>
              </a:buClr>
              <a:buSzPct val="75000"/>
              <a:buFont typeface="Wingdings" pitchFamily="2" charset="2"/>
              <a:buChar char="§"/>
            </a:pPr>
            <a:r>
              <a:rPr lang="en-US" sz="2400">
                <a:cs typeface="Arial" pitchFamily="34" charset="0"/>
              </a:rPr>
              <a:t>PrepareYOUTH</a:t>
            </a:r>
          </a:p>
          <a:p>
            <a:pPr marL="990600" lvl="1" indent="-533400">
              <a:spcAft>
                <a:spcPts val="2400"/>
              </a:spcAft>
              <a:buClr>
                <a:schemeClr val="accent1"/>
              </a:buClr>
              <a:buSzPct val="75000"/>
              <a:buFont typeface="Wingdings" pitchFamily="2" charset="2"/>
              <a:buChar char="§"/>
            </a:pPr>
            <a:r>
              <a:rPr lang="en-US" sz="2400">
                <a:cs typeface="Arial" pitchFamily="34" charset="0"/>
              </a:rPr>
              <a:t>Prepare KIDS Puppet Show</a:t>
            </a:r>
          </a:p>
        </p:txBody>
      </p:sp>
      <p:sp>
        <p:nvSpPr>
          <p:cNvPr id="48132" name="TextBox 1"/>
          <p:cNvSpPr txBox="1">
            <a:spLocks noChangeArrowheads="1"/>
          </p:cNvSpPr>
          <p:nvPr/>
        </p:nvSpPr>
        <p:spPr bwMode="auto">
          <a:xfrm>
            <a:off x="587375" y="4244975"/>
            <a:ext cx="50673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2400" dirty="0">
                <a:cs typeface="Arial" pitchFamily="34" charset="0"/>
              </a:rPr>
              <a:t>Request one of our free services:</a:t>
            </a:r>
          </a:p>
          <a:p>
            <a:pPr algn="ctr" eaLnBrk="1" hangingPunct="1"/>
            <a:r>
              <a:rPr lang="en-US" sz="2400" b="1" dirty="0" smtClean="0">
                <a:solidFill>
                  <a:schemeClr val="accent1"/>
                </a:solidFill>
                <a:cs typeface="Arial" pitchFamily="34" charset="0"/>
              </a:rPr>
              <a:t>www.RedCross.org/la-request</a:t>
            </a:r>
            <a:endParaRPr lang="en-US" sz="2400" b="1" dirty="0">
              <a:solidFill>
                <a:schemeClr val="accent1"/>
              </a:solidFill>
              <a:cs typeface="Arial" pitchFamily="34" charset="0"/>
            </a:endParaRPr>
          </a:p>
        </p:txBody>
      </p:sp>
      <p:pic>
        <p:nvPicPr>
          <p:cNvPr id="3" name="Picture 2"/>
          <p:cNvPicPr>
            <a:picLocks noChangeAspect="1"/>
          </p:cNvPicPr>
          <p:nvPr/>
        </p:nvPicPr>
        <p:blipFill rotWithShape="1">
          <a:blip r:embed="rId3"/>
          <a:srcRect t="2823"/>
          <a:stretch/>
        </p:blipFill>
        <p:spPr>
          <a:xfrm>
            <a:off x="6022975" y="2187575"/>
            <a:ext cx="2533650" cy="3452813"/>
          </a:xfrm>
          <a:prstGeom prst="rect">
            <a:avLst/>
          </a:prstGeom>
          <a:ln>
            <a:noFill/>
          </a:ln>
          <a:effectLst>
            <a:outerShdw blurRad="292100" dist="139700" dir="2700000" algn="tl" rotWithShape="0">
              <a:srgbClr val="333333">
                <a:alpha val="65000"/>
              </a:srgbClr>
            </a:outerShdw>
          </a:effectLst>
        </p:spPr>
      </p:pic>
      <p:sp>
        <p:nvSpPr>
          <p:cNvPr id="48134" name="Text Placeholder 5"/>
          <p:cNvSpPr>
            <a:spLocks noGrp="1"/>
          </p:cNvSpPr>
          <p:nvPr>
            <p:ph type="body" sz="quarter" idx="4294967295"/>
          </p:nvPr>
        </p:nvSpPr>
        <p:spPr>
          <a:xfrm>
            <a:off x="2921000" y="6202363"/>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www.RedCrossStore.org </a:t>
            </a:r>
          </a:p>
        </p:txBody>
      </p:sp>
    </p:spTree>
    <p:extLst>
      <p:ext uri="{BB962C8B-B14F-4D97-AF65-F5344CB8AC3E}">
        <p14:creationId xmlns:p14="http://schemas.microsoft.com/office/powerpoint/2010/main" xmlns="" val="19301043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a:xfrm>
            <a:off x="550863" y="79375"/>
            <a:ext cx="8229600" cy="1143000"/>
          </a:xfrm>
        </p:spPr>
        <p:txBody>
          <a:bodyPr/>
          <a:lstStyle/>
          <a:p>
            <a:pPr eaLnBrk="1" hangingPunct="1"/>
            <a:r>
              <a:rPr lang="en-US" smtClean="0"/>
              <a:t>GET STARTED TODAY</a:t>
            </a:r>
          </a:p>
        </p:txBody>
      </p:sp>
      <p:sp>
        <p:nvSpPr>
          <p:cNvPr id="49155" name="Text Placeholder 5"/>
          <p:cNvSpPr>
            <a:spLocks noGrp="1"/>
          </p:cNvSpPr>
          <p:nvPr>
            <p:ph type="body" sz="quarter" idx="4294967295"/>
          </p:nvPr>
        </p:nvSpPr>
        <p:spPr>
          <a:xfrm>
            <a:off x="2921000" y="6202363"/>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www.RedCrossStore.org </a:t>
            </a:r>
          </a:p>
        </p:txBody>
      </p:sp>
      <p:sp>
        <p:nvSpPr>
          <p:cNvPr id="49156" name="Rectangle 8"/>
          <p:cNvSpPr>
            <a:spLocks noChangeArrowheads="1"/>
          </p:cNvSpPr>
          <p:nvPr/>
        </p:nvSpPr>
        <p:spPr bwMode="auto">
          <a:xfrm>
            <a:off x="4494213" y="1347788"/>
            <a:ext cx="4427537" cy="4462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defTabSz="914400">
              <a:spcBef>
                <a:spcPts val="2400"/>
              </a:spcBef>
              <a:buClr>
                <a:schemeClr val="accent1"/>
              </a:buClr>
              <a:buSzPct val="75000"/>
              <a:buFont typeface="Wingdings" pitchFamily="2" charset="2"/>
              <a:buChar char="§"/>
            </a:pPr>
            <a:r>
              <a:rPr lang="en-US" sz="2400"/>
              <a:t>     Talk to your family at dinner</a:t>
            </a:r>
          </a:p>
          <a:p>
            <a:pPr defTabSz="914400">
              <a:spcBef>
                <a:spcPts val="2400"/>
              </a:spcBef>
              <a:buClr>
                <a:schemeClr val="accent1"/>
              </a:buClr>
              <a:buSzPct val="75000"/>
              <a:buFont typeface="Wingdings" pitchFamily="2" charset="2"/>
              <a:buChar char="§"/>
            </a:pPr>
            <a:r>
              <a:rPr lang="en-US" sz="2400"/>
              <a:t>     Find your gas shut-off</a:t>
            </a:r>
          </a:p>
          <a:p>
            <a:pPr defTabSz="914400">
              <a:spcBef>
                <a:spcPts val="2400"/>
              </a:spcBef>
              <a:buClr>
                <a:schemeClr val="accent1"/>
              </a:buClr>
              <a:buSzPct val="75000"/>
              <a:buFont typeface="Wingdings" pitchFamily="2" charset="2"/>
              <a:buChar char="§"/>
            </a:pPr>
            <a:r>
              <a:rPr lang="en-US" sz="2400"/>
              <a:t>     Create a by-the-bed kit</a:t>
            </a:r>
          </a:p>
          <a:p>
            <a:pPr defTabSz="914400">
              <a:spcBef>
                <a:spcPts val="2400"/>
              </a:spcBef>
              <a:buClr>
                <a:schemeClr val="accent1"/>
              </a:buClr>
              <a:buSzPct val="75000"/>
              <a:buFont typeface="Wingdings" pitchFamily="2" charset="2"/>
              <a:buChar char="§"/>
            </a:pPr>
            <a:r>
              <a:rPr lang="en-US" sz="2400"/>
              <a:t>     Download mobile apps</a:t>
            </a:r>
          </a:p>
          <a:p>
            <a:pPr defTabSz="914400">
              <a:spcBef>
                <a:spcPts val="2400"/>
              </a:spcBef>
              <a:buClr>
                <a:schemeClr val="accent1"/>
              </a:buClr>
              <a:buSzPct val="75000"/>
              <a:buFont typeface="Wingdings" pitchFamily="2" charset="2"/>
              <a:buChar char="§"/>
            </a:pPr>
            <a:r>
              <a:rPr lang="en-US" sz="2200"/>
              <a:t>      Please answer our 2 week </a:t>
            </a:r>
            <a:br>
              <a:rPr lang="en-US" sz="2200"/>
            </a:br>
            <a:r>
              <a:rPr lang="en-US" sz="2200"/>
              <a:t>        follow up </a:t>
            </a:r>
          </a:p>
          <a:p>
            <a:pPr algn="ctr" defTabSz="914400">
              <a:spcBef>
                <a:spcPts val="2400"/>
              </a:spcBef>
              <a:buClr>
                <a:schemeClr val="accent1"/>
              </a:buClr>
              <a:buSzPct val="75000"/>
            </a:pPr>
            <a:r>
              <a:rPr lang="en-US" sz="2200">
                <a:solidFill>
                  <a:srgbClr val="C00000"/>
                </a:solidFill>
              </a:rPr>
              <a:t>We want to know, did you get prepared?</a:t>
            </a:r>
          </a:p>
        </p:txBody>
      </p:sp>
      <p:pic>
        <p:nvPicPr>
          <p:cNvPr id="2" name="Picture 1"/>
          <p:cNvPicPr>
            <a:picLocks noChangeAspect="1"/>
          </p:cNvPicPr>
          <p:nvPr/>
        </p:nvPicPr>
        <p:blipFill rotWithShape="1">
          <a:blip r:embed="rId3"/>
          <a:srcRect l="17325"/>
          <a:stretch/>
        </p:blipFill>
        <p:spPr>
          <a:xfrm>
            <a:off x="360363" y="1485900"/>
            <a:ext cx="3941762" cy="32877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8545992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Placeholder 3"/>
          <p:cNvSpPr>
            <a:spLocks noGrp="1"/>
          </p:cNvSpPr>
          <p:nvPr>
            <p:ph type="body" sz="quarter" idx="11"/>
          </p:nvPr>
        </p:nvSpPr>
        <p:spPr>
          <a:xfrm>
            <a:off x="647700" y="4959350"/>
            <a:ext cx="8369300" cy="869950"/>
          </a:xfrm>
        </p:spPr>
        <p:txBody>
          <a:bodyPr/>
          <a:lstStyle/>
          <a:p>
            <a:r>
              <a:rPr lang="en-US" sz="2200" smtClean="0">
                <a:latin typeface="Arial" charset="0"/>
                <a:cs typeface="Arial" charset="0"/>
              </a:rPr>
              <a:t>YOU and those around you are most likely to be the </a:t>
            </a:r>
          </a:p>
          <a:p>
            <a:r>
              <a:rPr lang="en-US" sz="2200" b="1" smtClean="0">
                <a:solidFill>
                  <a:schemeClr val="accent1"/>
                </a:solidFill>
                <a:latin typeface="Arial" charset="0"/>
                <a:cs typeface="Arial" charset="0"/>
              </a:rPr>
              <a:t>FIRST RESPONDERS</a:t>
            </a:r>
          </a:p>
        </p:txBody>
      </p:sp>
      <p:pic>
        <p:nvPicPr>
          <p:cNvPr id="8" name="Picture 7"/>
          <p:cNvPicPr>
            <a:picLocks noChangeAspect="1"/>
          </p:cNvPicPr>
          <p:nvPr/>
        </p:nvPicPr>
        <p:blipFill rotWithShape="1">
          <a:blip r:embed="rId3"/>
          <a:srcRect l="14000" t="-44" r="4177" b="10526"/>
          <a:stretch/>
        </p:blipFill>
        <p:spPr bwMode="auto">
          <a:xfrm>
            <a:off x="2311400" y="1349375"/>
            <a:ext cx="4508500" cy="3259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Title 1"/>
          <p:cNvSpPr txBox="1">
            <a:spLocks/>
          </p:cNvSpPr>
          <p:nvPr/>
        </p:nvSpPr>
        <p:spPr bwMode="auto">
          <a:xfrm>
            <a:off x="550863" y="79375"/>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en-US" sz="4000">
                <a:solidFill>
                  <a:schemeClr val="accent1"/>
                </a:solidFill>
                <a:latin typeface="Aril"/>
                <a:ea typeface="Aril"/>
                <a:cs typeface="Aril"/>
              </a:rPr>
              <a:t>REMEMBER…</a:t>
            </a:r>
          </a:p>
        </p:txBody>
      </p:sp>
      <p:sp>
        <p:nvSpPr>
          <p:cNvPr id="45061" name="Text Placeholder 5"/>
          <p:cNvSpPr txBox="1">
            <a:spLocks/>
          </p:cNvSpPr>
          <p:nvPr/>
        </p:nvSpPr>
        <p:spPr bwMode="auto">
          <a:xfrm>
            <a:off x="2921000" y="6202363"/>
            <a:ext cx="5184775"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spcBef>
                <a:spcPct val="20000"/>
              </a:spcBef>
              <a:buClr>
                <a:schemeClr val="accent1"/>
              </a:buClr>
              <a:buSzPct val="75000"/>
              <a:buFont typeface="Wingdings" pitchFamily="2" charset="2"/>
              <a:buNone/>
            </a:pPr>
            <a:r>
              <a:rPr lang="en-US" sz="1100">
                <a:cs typeface="Arial" charset="0"/>
              </a:rPr>
              <a:t>Los Angeles Region | www.PrepareSoCal.org | www.RedCrossStore.org </a:t>
            </a:r>
          </a:p>
        </p:txBody>
      </p:sp>
    </p:spTree>
    <p:extLst>
      <p:ext uri="{BB962C8B-B14F-4D97-AF65-F5344CB8AC3E}">
        <p14:creationId xmlns:p14="http://schemas.microsoft.com/office/powerpoint/2010/main" xmlns="" val="18166251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409575" y="76200"/>
            <a:ext cx="8229600" cy="1143000"/>
          </a:xfrm>
        </p:spPr>
        <p:txBody>
          <a:bodyPr/>
          <a:lstStyle/>
          <a:p>
            <a:pPr eaLnBrk="1" hangingPunct="1"/>
            <a:r>
              <a:rPr lang="en-US" smtClean="0"/>
              <a:t>THANK YOU</a:t>
            </a:r>
          </a:p>
        </p:txBody>
      </p:sp>
      <p:sp>
        <p:nvSpPr>
          <p:cNvPr id="51203" name="Text Placeholder 5"/>
          <p:cNvSpPr>
            <a:spLocks noGrp="1"/>
          </p:cNvSpPr>
          <p:nvPr>
            <p:ph type="body" sz="quarter" idx="4294967295"/>
          </p:nvPr>
        </p:nvSpPr>
        <p:spPr>
          <a:xfrm>
            <a:off x="2921000" y="6202363"/>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www.RedCrossStore.org </a:t>
            </a:r>
          </a:p>
        </p:txBody>
      </p:sp>
      <p:pic>
        <p:nvPicPr>
          <p:cNvPr id="2" name="Picture 1"/>
          <p:cNvPicPr>
            <a:picLocks noChangeAspect="1"/>
          </p:cNvPicPr>
          <p:nvPr/>
        </p:nvPicPr>
        <p:blipFill>
          <a:blip r:embed="rId3"/>
          <a:stretch>
            <a:fillRect/>
          </a:stretch>
        </p:blipFill>
        <p:spPr>
          <a:xfrm>
            <a:off x="2501900" y="1412875"/>
            <a:ext cx="4043363" cy="41608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938062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4"/>
          <p:cNvSpPr txBox="1">
            <a:spLocks noGrp="1"/>
          </p:cNvSpPr>
          <p:nvPr/>
        </p:nvSpPr>
        <p:spPr bwMode="auto">
          <a:xfrm>
            <a:off x="8167688" y="6238875"/>
            <a:ext cx="614362"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r" eaLnBrk="1" hangingPunct="1"/>
            <a:fld id="{DBF6ECC7-94EF-4FD6-99A9-5E18D8D555BC}" type="slidenum">
              <a:rPr lang="en-US" sz="1000">
                <a:cs typeface="Arial" pitchFamily="34" charset="0"/>
              </a:rPr>
              <a:pPr algn="r" eaLnBrk="1" hangingPunct="1"/>
              <a:t>4</a:t>
            </a:fld>
            <a:endParaRPr lang="en-US" sz="1000">
              <a:cs typeface="Arial" pitchFamily="34" charset="0"/>
            </a:endParaRPr>
          </a:p>
        </p:txBody>
      </p:sp>
      <p:sp>
        <p:nvSpPr>
          <p:cNvPr id="19459" name="Text Placeholder 5"/>
          <p:cNvSpPr>
            <a:spLocks noGrp="1"/>
          </p:cNvSpPr>
          <p:nvPr>
            <p:ph type="body" sz="quarter" idx="4294967295"/>
          </p:nvPr>
        </p:nvSpPr>
        <p:spPr>
          <a:xfrm>
            <a:off x="2921000" y="6202363"/>
            <a:ext cx="5080000"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www.RedCrossStore.org </a:t>
            </a:r>
          </a:p>
        </p:txBody>
      </p:sp>
      <p:sp>
        <p:nvSpPr>
          <p:cNvPr id="19460" name="Title 1"/>
          <p:cNvSpPr>
            <a:spLocks/>
          </p:cNvSpPr>
          <p:nvPr/>
        </p:nvSpPr>
        <p:spPr bwMode="auto">
          <a:xfrm>
            <a:off x="457200" y="3127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600">
                <a:solidFill>
                  <a:schemeClr val="accent1"/>
                </a:solidFill>
                <a:latin typeface="Aril"/>
                <a:ea typeface="Aril"/>
                <a:cs typeface="Aril"/>
              </a:rPr>
              <a:t>PREPAREDNESS NOW</a:t>
            </a:r>
          </a:p>
        </p:txBody>
      </p:sp>
      <p:pic>
        <p:nvPicPr>
          <p:cNvPr id="2" name="PreparednessNow.wm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extLst>
              <a:ext uri="{28A0092B-C50C-407E-A947-70E740481C1C}">
                <a14:useLocalDpi xmlns:a14="http://schemas.microsoft.com/office/drawing/2010/main" xmlns="" val="0"/>
              </a:ext>
            </a:extLst>
          </a:blip>
          <a:srcRect/>
          <a:stretch>
            <a:fillRect/>
          </a:stretch>
        </p:blipFill>
        <p:spPr bwMode="auto">
          <a:xfrm>
            <a:off x="1143000" y="1495425"/>
            <a:ext cx="6858000" cy="386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00872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64151">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p:cNvSpPr>
          <p:nvPr/>
        </p:nvSpPr>
        <p:spPr bwMode="auto">
          <a:xfrm>
            <a:off x="457200" y="68263"/>
            <a:ext cx="8229600" cy="99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600">
                <a:solidFill>
                  <a:schemeClr val="accent1"/>
                </a:solidFill>
                <a:latin typeface="Aril"/>
                <a:ea typeface="Aril"/>
                <a:cs typeface="Aril"/>
              </a:rPr>
              <a:t>PREPARE OUR REGION</a:t>
            </a:r>
          </a:p>
        </p:txBody>
      </p:sp>
      <p:sp>
        <p:nvSpPr>
          <p:cNvPr id="20483"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sp>
        <p:nvSpPr>
          <p:cNvPr id="6" name="Rectangle 3"/>
          <p:cNvSpPr>
            <a:spLocks noGrp="1" noChangeArrowheads="1"/>
          </p:cNvSpPr>
          <p:nvPr>
            <p:ph idx="4294967295"/>
          </p:nvPr>
        </p:nvSpPr>
        <p:spPr>
          <a:xfrm>
            <a:off x="495300" y="1057275"/>
            <a:ext cx="7734300" cy="4454525"/>
          </a:xfrm>
        </p:spPr>
        <p:txBody>
          <a:bodyPr/>
          <a:lstStyle/>
          <a:p>
            <a:pPr marL="0" indent="0" eaLnBrk="1" hangingPunct="1">
              <a:spcBef>
                <a:spcPct val="0"/>
              </a:spcBef>
              <a:spcAft>
                <a:spcPts val="1200"/>
              </a:spcAft>
              <a:buFontTx/>
              <a:buNone/>
              <a:defRPr/>
            </a:pPr>
            <a:r>
              <a:rPr lang="en-US" sz="2600" b="1" dirty="0" smtClean="0">
                <a:latin typeface="Arial" pitchFamily="34" charset="0"/>
                <a:cs typeface="Arial" pitchFamily="34" charset="0"/>
              </a:rPr>
              <a:t>We live on the San Andreas fault</a:t>
            </a:r>
            <a:endParaRPr lang="en-US" sz="2600" dirty="0" smtClean="0">
              <a:latin typeface="Arial" pitchFamily="34" charset="0"/>
              <a:cs typeface="Arial" pitchFamily="34" charset="0"/>
            </a:endParaRPr>
          </a:p>
          <a:p>
            <a:pPr eaLnBrk="1" hangingPunct="1">
              <a:spcBef>
                <a:spcPct val="0"/>
              </a:spcBef>
              <a:defRPr/>
            </a:pPr>
            <a:r>
              <a:rPr lang="en-US" sz="2200" dirty="0" smtClean="0">
                <a:latin typeface="Arial" pitchFamily="34" charset="0"/>
                <a:cs typeface="Arial" pitchFamily="34" charset="0"/>
              </a:rPr>
              <a:t>A fault zone composed of many active</a:t>
            </a:r>
          </a:p>
          <a:p>
            <a:pPr marL="0" indent="0" eaLnBrk="1" hangingPunct="1">
              <a:spcBef>
                <a:spcPct val="0"/>
              </a:spcBef>
              <a:buFont typeface="Wingdings" pitchFamily="2" charset="2"/>
              <a:buNone/>
              <a:defRPr/>
            </a:pPr>
            <a:r>
              <a:rPr lang="en-US" sz="2200" dirty="0">
                <a:latin typeface="Arial" pitchFamily="34" charset="0"/>
                <a:cs typeface="Arial" pitchFamily="34" charset="0"/>
              </a:rPr>
              <a:t> </a:t>
            </a:r>
            <a:r>
              <a:rPr lang="en-US" sz="2200" dirty="0" smtClean="0">
                <a:latin typeface="Arial" pitchFamily="34" charset="0"/>
                <a:cs typeface="Arial" pitchFamily="34" charset="0"/>
              </a:rPr>
              <a:t>   faults that runs along 800 miles		</a:t>
            </a:r>
            <a:br>
              <a:rPr lang="en-US" sz="2200" dirty="0" smtClean="0">
                <a:latin typeface="Arial" pitchFamily="34" charset="0"/>
                <a:cs typeface="Arial" pitchFamily="34" charset="0"/>
              </a:rPr>
            </a:br>
            <a:endParaRPr lang="en-US" sz="2200" dirty="0" smtClean="0">
              <a:latin typeface="Arial" pitchFamily="34" charset="0"/>
              <a:cs typeface="Arial" pitchFamily="34" charset="0"/>
            </a:endParaRPr>
          </a:p>
          <a:p>
            <a:pPr marL="0" indent="0" eaLnBrk="1" hangingPunct="1">
              <a:spcBef>
                <a:spcPct val="0"/>
              </a:spcBef>
              <a:spcAft>
                <a:spcPts val="1200"/>
              </a:spcAft>
              <a:buFont typeface="Wingdings" pitchFamily="2" charset="2"/>
              <a:buNone/>
              <a:defRPr/>
            </a:pPr>
            <a:r>
              <a:rPr lang="en-US" sz="2600" b="1" dirty="0" smtClean="0">
                <a:latin typeface="Arial" pitchFamily="34" charset="0"/>
                <a:cs typeface="Arial" pitchFamily="34" charset="0"/>
              </a:rPr>
              <a:t>Disasters occur everyday</a:t>
            </a:r>
            <a:endParaRPr lang="en-US" sz="2600" dirty="0" smtClean="0">
              <a:latin typeface="Arial" pitchFamily="34" charset="0"/>
              <a:cs typeface="Arial" pitchFamily="34" charset="0"/>
            </a:endParaRPr>
          </a:p>
          <a:p>
            <a:pPr eaLnBrk="1" hangingPunct="1">
              <a:spcBef>
                <a:spcPct val="0"/>
              </a:spcBef>
              <a:defRPr/>
            </a:pPr>
            <a:r>
              <a:rPr lang="en-US" sz="2200" dirty="0" smtClean="0">
                <a:latin typeface="Arial" pitchFamily="34" charset="0"/>
                <a:cs typeface="Arial" pitchFamily="34" charset="0"/>
              </a:rPr>
              <a:t>The American Red Cross LA Region</a:t>
            </a:r>
          </a:p>
          <a:p>
            <a:pPr marL="0" indent="0" eaLnBrk="1" hangingPunct="1">
              <a:spcBef>
                <a:spcPct val="0"/>
              </a:spcBef>
              <a:buFontTx/>
              <a:buNone/>
              <a:defRPr/>
            </a:pPr>
            <a:r>
              <a:rPr lang="en-US" sz="2200" dirty="0" smtClean="0">
                <a:latin typeface="Arial" pitchFamily="34" charset="0"/>
                <a:cs typeface="Arial" pitchFamily="34" charset="0"/>
              </a:rPr>
              <a:t>     responds to an </a:t>
            </a:r>
            <a:r>
              <a:rPr lang="en-US" sz="2200" dirty="0">
                <a:latin typeface="Arial" pitchFamily="34" charset="0"/>
                <a:cs typeface="Arial" pitchFamily="34" charset="0"/>
              </a:rPr>
              <a:t>a</a:t>
            </a:r>
            <a:r>
              <a:rPr lang="en-US" sz="2200" dirty="0" smtClean="0">
                <a:latin typeface="Arial" pitchFamily="34" charset="0"/>
                <a:cs typeface="Arial" pitchFamily="34" charset="0"/>
              </a:rPr>
              <a:t>verage of two fires</a:t>
            </a:r>
          </a:p>
          <a:p>
            <a:pPr marL="0" indent="0" eaLnBrk="1" hangingPunct="1">
              <a:spcBef>
                <a:spcPct val="0"/>
              </a:spcBef>
              <a:buFontTx/>
              <a:buNone/>
              <a:defRPr/>
            </a:pPr>
            <a:r>
              <a:rPr lang="en-US" sz="2200" dirty="0">
                <a:latin typeface="Arial" pitchFamily="34" charset="0"/>
                <a:cs typeface="Arial" pitchFamily="34" charset="0"/>
              </a:rPr>
              <a:t> </a:t>
            </a:r>
            <a:r>
              <a:rPr lang="en-US" sz="2200" dirty="0" smtClean="0">
                <a:latin typeface="Arial" pitchFamily="34" charset="0"/>
                <a:cs typeface="Arial" pitchFamily="34" charset="0"/>
              </a:rPr>
              <a:t>    a day each year</a:t>
            </a:r>
          </a:p>
          <a:p>
            <a:pPr marL="0" indent="0" eaLnBrk="1" hangingPunct="1">
              <a:spcBef>
                <a:spcPct val="0"/>
              </a:spcBef>
              <a:buFontTx/>
              <a:buNone/>
              <a:defRPr/>
            </a:pPr>
            <a:endParaRPr lang="en-US" sz="2200" dirty="0" smtClean="0">
              <a:latin typeface="Arial" pitchFamily="34" charset="0"/>
              <a:cs typeface="Arial" pitchFamily="34" charset="0"/>
            </a:endParaRPr>
          </a:p>
          <a:p>
            <a:pPr marL="0" indent="0" eaLnBrk="1" hangingPunct="1">
              <a:spcBef>
                <a:spcPct val="0"/>
              </a:spcBef>
              <a:spcAft>
                <a:spcPts val="1200"/>
              </a:spcAft>
              <a:buFontTx/>
              <a:buNone/>
              <a:defRPr/>
            </a:pPr>
            <a:r>
              <a:rPr lang="en-US" sz="2600" b="1" dirty="0" smtClean="0">
                <a:latin typeface="Arial" pitchFamily="34" charset="0"/>
                <a:cs typeface="Arial" pitchFamily="34" charset="0"/>
              </a:rPr>
              <a:t>The “Big One” is coming</a:t>
            </a:r>
          </a:p>
          <a:p>
            <a:pPr eaLnBrk="1" hangingPunct="1">
              <a:spcBef>
                <a:spcPct val="0"/>
              </a:spcBef>
              <a:defRPr/>
            </a:pPr>
            <a:r>
              <a:rPr lang="en-US" sz="2200" dirty="0" smtClean="0">
                <a:latin typeface="Arial" pitchFamily="34" charset="0"/>
                <a:cs typeface="Arial" pitchFamily="34" charset="0"/>
              </a:rPr>
              <a:t>The US Geological Survey predicts our region will experience a major earthquake in the next 30 years</a:t>
            </a:r>
            <a:endParaRPr lang="en-US" sz="2200" b="1" dirty="0" smtClean="0">
              <a:effectLst>
                <a:outerShdw blurRad="38100" dist="38100" dir="2700000" algn="tl">
                  <a:srgbClr val="000000">
                    <a:alpha val="43137"/>
                  </a:srgbClr>
                </a:outerShdw>
              </a:effectLst>
              <a:latin typeface="Arial" pitchFamily="34" charset="0"/>
              <a:cs typeface="Arial" pitchFamily="34" charset="0"/>
            </a:endParaRPr>
          </a:p>
        </p:txBody>
      </p:sp>
      <p:pic>
        <p:nvPicPr>
          <p:cNvPr id="7" name="Picture 6"/>
          <p:cNvPicPr>
            <a:picLocks noChangeAspect="1"/>
          </p:cNvPicPr>
          <p:nvPr/>
        </p:nvPicPr>
        <p:blipFill rotWithShape="1">
          <a:blip r:embed="rId3"/>
          <a:srcRect l="18553" r="12014"/>
          <a:stretch/>
        </p:blipFill>
        <p:spPr>
          <a:xfrm>
            <a:off x="5892800" y="1476375"/>
            <a:ext cx="3040063" cy="28876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18311664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9"/>
          <p:cNvSpPr txBox="1">
            <a:spLocks noChangeArrowheads="1"/>
          </p:cNvSpPr>
          <p:nvPr/>
        </p:nvSpPr>
        <p:spPr bwMode="auto">
          <a:xfrm>
            <a:off x="576263" y="1231900"/>
            <a:ext cx="6235700" cy="4492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lnSpc>
                <a:spcPct val="140000"/>
              </a:lnSpc>
              <a:spcBef>
                <a:spcPct val="20000"/>
              </a:spcBef>
              <a:buClr>
                <a:schemeClr val="accent1"/>
              </a:buClr>
              <a:buSzPct val="75000"/>
              <a:buFont typeface="Wingdings" pitchFamily="2" charset="2"/>
              <a:buChar char="§"/>
            </a:pPr>
            <a:r>
              <a:rPr lang="en-US" sz="2600"/>
              <a:t>Delay in help</a:t>
            </a:r>
          </a:p>
          <a:p>
            <a:pPr defTabSz="914400" eaLnBrk="1" hangingPunct="1">
              <a:lnSpc>
                <a:spcPct val="140000"/>
              </a:lnSpc>
              <a:spcBef>
                <a:spcPct val="20000"/>
              </a:spcBef>
              <a:buClr>
                <a:schemeClr val="accent1"/>
              </a:buClr>
              <a:buSzPct val="75000"/>
              <a:buFont typeface="Wingdings" pitchFamily="2" charset="2"/>
              <a:buChar char="§"/>
            </a:pPr>
            <a:r>
              <a:rPr lang="en-US" sz="2600"/>
              <a:t>Power outages</a:t>
            </a:r>
          </a:p>
          <a:p>
            <a:pPr defTabSz="914400" eaLnBrk="1" hangingPunct="1">
              <a:lnSpc>
                <a:spcPct val="140000"/>
              </a:lnSpc>
              <a:spcBef>
                <a:spcPct val="20000"/>
              </a:spcBef>
              <a:buClr>
                <a:schemeClr val="accent1"/>
              </a:buClr>
              <a:buSzPct val="75000"/>
              <a:buFont typeface="Wingdings" pitchFamily="2" charset="2"/>
              <a:buChar char="§"/>
            </a:pPr>
            <a:r>
              <a:rPr lang="en-US" sz="2600"/>
              <a:t>Road closures</a:t>
            </a:r>
          </a:p>
          <a:p>
            <a:pPr defTabSz="914400" eaLnBrk="1" hangingPunct="1">
              <a:lnSpc>
                <a:spcPct val="140000"/>
              </a:lnSpc>
              <a:spcBef>
                <a:spcPct val="20000"/>
              </a:spcBef>
              <a:buClr>
                <a:schemeClr val="accent1"/>
              </a:buClr>
              <a:buSzPct val="75000"/>
              <a:buFont typeface="Wingdings" pitchFamily="2" charset="2"/>
              <a:buChar char="§"/>
            </a:pPr>
            <a:r>
              <a:rPr lang="en-US" sz="2600"/>
              <a:t>Property damage</a:t>
            </a:r>
          </a:p>
          <a:p>
            <a:pPr defTabSz="914400" eaLnBrk="1" hangingPunct="1">
              <a:lnSpc>
                <a:spcPct val="140000"/>
              </a:lnSpc>
              <a:spcBef>
                <a:spcPct val="20000"/>
              </a:spcBef>
              <a:buClr>
                <a:schemeClr val="accent1"/>
              </a:buClr>
              <a:buSzPct val="75000"/>
              <a:buFont typeface="Wingdings" pitchFamily="2" charset="2"/>
              <a:buChar char="§"/>
            </a:pPr>
            <a:r>
              <a:rPr lang="en-US" sz="2600"/>
              <a:t>Lack of clean water</a:t>
            </a:r>
          </a:p>
          <a:p>
            <a:pPr defTabSz="914400" eaLnBrk="1" hangingPunct="1">
              <a:lnSpc>
                <a:spcPct val="140000"/>
              </a:lnSpc>
              <a:spcBef>
                <a:spcPct val="20000"/>
              </a:spcBef>
              <a:buClr>
                <a:schemeClr val="accent1"/>
              </a:buClr>
              <a:buSzPct val="75000"/>
              <a:buFont typeface="Wingdings" pitchFamily="2" charset="2"/>
              <a:buChar char="§"/>
            </a:pPr>
            <a:r>
              <a:rPr lang="en-US" sz="2600"/>
              <a:t>Living in a shelter</a:t>
            </a:r>
          </a:p>
          <a:p>
            <a:pPr defTabSz="914400" eaLnBrk="1" hangingPunct="1">
              <a:lnSpc>
                <a:spcPct val="140000"/>
              </a:lnSpc>
              <a:spcBef>
                <a:spcPct val="20000"/>
              </a:spcBef>
              <a:buClr>
                <a:schemeClr val="accent1"/>
              </a:buClr>
              <a:buSzPct val="75000"/>
              <a:buFont typeface="Wingdings" pitchFamily="2" charset="2"/>
              <a:buChar char="§"/>
            </a:pPr>
            <a:r>
              <a:rPr lang="en-US" sz="2600"/>
              <a:t>Limited or no communication</a:t>
            </a:r>
          </a:p>
        </p:txBody>
      </p:sp>
      <p:sp>
        <p:nvSpPr>
          <p:cNvPr id="21507" name="Title 1"/>
          <p:cNvSpPr>
            <a:spLocks/>
          </p:cNvSpPr>
          <p:nvPr/>
        </p:nvSpPr>
        <p:spPr bwMode="auto">
          <a:xfrm>
            <a:off x="457200" y="68263"/>
            <a:ext cx="8229600" cy="99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600">
                <a:solidFill>
                  <a:schemeClr val="accent1"/>
                </a:solidFill>
                <a:latin typeface="Aril"/>
                <a:ea typeface="Aril"/>
                <a:cs typeface="Aril"/>
              </a:rPr>
              <a:t>HAVE YOU PLANNED FOR</a:t>
            </a:r>
          </a:p>
        </p:txBody>
      </p:sp>
      <p:sp>
        <p:nvSpPr>
          <p:cNvPr id="21508"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pic>
        <p:nvPicPr>
          <p:cNvPr id="9" name="Picture 8"/>
          <p:cNvPicPr>
            <a:picLocks noChangeAspect="1"/>
          </p:cNvPicPr>
          <p:nvPr/>
        </p:nvPicPr>
        <p:blipFill>
          <a:blip r:embed="rId3"/>
          <a:srcRect/>
          <a:stretch>
            <a:fillRect/>
          </a:stretch>
        </p:blipFill>
        <p:spPr bwMode="auto">
          <a:xfrm>
            <a:off x="4192588" y="1535113"/>
            <a:ext cx="4703762" cy="3138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43160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p:cNvPicPr>
          <p:nvPr/>
        </p:nvPicPr>
        <p:blipFill>
          <a:blip r:embed="rId3"/>
          <a:srcRect/>
          <a:stretch>
            <a:fillRect/>
          </a:stretch>
        </p:blipFill>
        <p:spPr bwMode="auto">
          <a:xfrm>
            <a:off x="1838325" y="1317625"/>
            <a:ext cx="5756275" cy="349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Title 1"/>
          <p:cNvSpPr>
            <a:spLocks/>
          </p:cNvSpPr>
          <p:nvPr/>
        </p:nvSpPr>
        <p:spPr bwMode="auto">
          <a:xfrm>
            <a:off x="457200" y="68263"/>
            <a:ext cx="8229600" cy="99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600">
                <a:solidFill>
                  <a:schemeClr val="accent1"/>
                </a:solidFill>
                <a:latin typeface="Aril"/>
                <a:ea typeface="Aril"/>
                <a:cs typeface="Aril"/>
              </a:rPr>
              <a:t>WE </a:t>
            </a:r>
            <a:r>
              <a:rPr lang="en-US" sz="3600" b="1">
                <a:solidFill>
                  <a:srgbClr val="C00000"/>
                </a:solidFill>
                <a:latin typeface="Aril"/>
                <a:ea typeface="Aril"/>
                <a:cs typeface="Aril"/>
              </a:rPr>
              <a:t>CAN</a:t>
            </a:r>
            <a:r>
              <a:rPr lang="en-US" sz="3600">
                <a:solidFill>
                  <a:schemeClr val="accent1"/>
                </a:solidFill>
                <a:latin typeface="Aril"/>
                <a:ea typeface="Aril"/>
                <a:cs typeface="Aril"/>
              </a:rPr>
              <a:t> BE READY</a:t>
            </a:r>
          </a:p>
        </p:txBody>
      </p:sp>
      <p:sp>
        <p:nvSpPr>
          <p:cNvPr id="22532"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spTree>
    <p:extLst>
      <p:ext uri="{BB962C8B-B14F-4D97-AF65-F5344CB8AC3E}">
        <p14:creationId xmlns:p14="http://schemas.microsoft.com/office/powerpoint/2010/main" xmlns="" val="27192431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p:cNvSpPr>
          <p:nvPr/>
        </p:nvSpPr>
        <p:spPr bwMode="auto">
          <a:xfrm>
            <a:off x="457200" y="68263"/>
            <a:ext cx="8229600" cy="99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600">
                <a:solidFill>
                  <a:schemeClr val="accent1"/>
                </a:solidFill>
                <a:latin typeface="Aril"/>
                <a:ea typeface="Aril"/>
                <a:cs typeface="Aril"/>
              </a:rPr>
              <a:t>BE RED CROSS READY</a:t>
            </a:r>
          </a:p>
        </p:txBody>
      </p:sp>
      <p:sp>
        <p:nvSpPr>
          <p:cNvPr id="23555"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pic>
        <p:nvPicPr>
          <p:cNvPr id="23556" name="Picture 6"/>
          <p:cNvPicPr>
            <a:picLocks noChangeAspect="1"/>
          </p:cNvPicPr>
          <p:nvPr/>
        </p:nvPicPr>
        <p:blipFill>
          <a:blip r:embed="rId3">
            <a:extLst>
              <a:ext uri="{28A0092B-C50C-407E-A947-70E740481C1C}">
                <a14:useLocalDpi xmlns:a14="http://schemas.microsoft.com/office/drawing/2010/main" xmlns="" val="0"/>
              </a:ext>
            </a:extLst>
          </a:blip>
          <a:srcRect t="20471" r="69176"/>
          <a:stretch>
            <a:fillRect/>
          </a:stretch>
        </p:blipFill>
        <p:spPr bwMode="auto">
          <a:xfrm>
            <a:off x="842963" y="1460500"/>
            <a:ext cx="2459037"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7" name="Picture 7"/>
          <p:cNvPicPr>
            <a:picLocks noChangeAspect="1"/>
          </p:cNvPicPr>
          <p:nvPr/>
        </p:nvPicPr>
        <p:blipFill>
          <a:blip r:embed="rId3">
            <a:extLst>
              <a:ext uri="{28A0092B-C50C-407E-A947-70E740481C1C}">
                <a14:useLocalDpi xmlns:a14="http://schemas.microsoft.com/office/drawing/2010/main" xmlns="" val="0"/>
              </a:ext>
            </a:extLst>
          </a:blip>
          <a:srcRect l="30666" t="20471"/>
          <a:stretch>
            <a:fillRect/>
          </a:stretch>
        </p:blipFill>
        <p:spPr bwMode="auto">
          <a:xfrm>
            <a:off x="2860675" y="1460500"/>
            <a:ext cx="5530850"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a:spLocks noChangeArrowheads="1"/>
          </p:cNvSpPr>
          <p:nvPr/>
        </p:nvSpPr>
        <p:spPr bwMode="auto">
          <a:xfrm>
            <a:off x="457200" y="1371600"/>
            <a:ext cx="2813050" cy="2997200"/>
          </a:xfrm>
          <a:prstGeom prst="rect">
            <a:avLst/>
          </a:prstGeom>
          <a:solidFill>
            <a:schemeClr val="bg1">
              <a:lumMod val="50000"/>
              <a:alpha val="25098"/>
            </a:schemeClr>
          </a:solidFill>
          <a:ln>
            <a:noFill/>
          </a:ln>
          <a:effectLst/>
        </p:spPr>
        <p:txBody>
          <a:bodyPr wrap="none" anchor="ctr"/>
          <a:lstStyle/>
          <a:p>
            <a:pPr>
              <a:defRPr/>
            </a:pPr>
            <a:endParaRPr lang="en-US"/>
          </a:p>
        </p:txBody>
      </p:sp>
    </p:spTree>
    <p:extLst>
      <p:ext uri="{BB962C8B-B14F-4D97-AF65-F5344CB8AC3E}">
        <p14:creationId xmlns:p14="http://schemas.microsoft.com/office/powerpoint/2010/main" xmlns="" val="41202268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7"/>
          <p:cNvSpPr txBox="1">
            <a:spLocks noChangeArrowheads="1"/>
          </p:cNvSpPr>
          <p:nvPr/>
        </p:nvSpPr>
        <p:spPr bwMode="auto">
          <a:xfrm>
            <a:off x="565150" y="1238250"/>
            <a:ext cx="7078663" cy="421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defRPr/>
            </a:pPr>
            <a:r>
              <a:rPr lang="en-US" sz="2600" b="1" dirty="0" smtClean="0"/>
              <a:t>EMERGENCY SUPPLIES (essential)</a:t>
            </a:r>
          </a:p>
          <a:p>
            <a:pPr marL="457200" indent="-457200" defTabSz="914400" eaLnBrk="1" hangingPunct="1">
              <a:lnSpc>
                <a:spcPct val="200000"/>
              </a:lnSpc>
              <a:spcBef>
                <a:spcPts val="600"/>
              </a:spcBef>
              <a:buClr>
                <a:schemeClr val="accent1"/>
              </a:buClr>
              <a:buSzPct val="75000"/>
              <a:buFont typeface="Wingdings" pitchFamily="2" charset="2"/>
              <a:buChar char="§"/>
              <a:defRPr/>
            </a:pPr>
            <a:r>
              <a:rPr lang="en-US" sz="2800" dirty="0" smtClean="0"/>
              <a:t>Water</a:t>
            </a:r>
          </a:p>
          <a:p>
            <a:pPr marL="457200" indent="-457200" defTabSz="914400" eaLnBrk="1" hangingPunct="1">
              <a:lnSpc>
                <a:spcPct val="140000"/>
              </a:lnSpc>
              <a:spcBef>
                <a:spcPts val="600"/>
              </a:spcBef>
              <a:buClr>
                <a:schemeClr val="accent1"/>
              </a:buClr>
              <a:buSzPct val="75000"/>
              <a:buFont typeface="Wingdings" pitchFamily="2" charset="2"/>
              <a:buChar char="§"/>
              <a:defRPr/>
            </a:pPr>
            <a:r>
              <a:rPr lang="en-US" sz="2800" dirty="0" smtClean="0"/>
              <a:t>Food</a:t>
            </a:r>
          </a:p>
          <a:p>
            <a:pPr marL="457200" indent="-457200" defTabSz="914400" eaLnBrk="1" hangingPunct="1">
              <a:lnSpc>
                <a:spcPct val="140000"/>
              </a:lnSpc>
              <a:spcBef>
                <a:spcPts val="600"/>
              </a:spcBef>
              <a:buClr>
                <a:schemeClr val="accent1"/>
              </a:buClr>
              <a:buSzPct val="75000"/>
              <a:buFont typeface="Wingdings" pitchFamily="2" charset="2"/>
              <a:buChar char="§"/>
              <a:defRPr/>
            </a:pPr>
            <a:r>
              <a:rPr lang="en-US" sz="2800" dirty="0" smtClean="0"/>
              <a:t>First Aid Kit</a:t>
            </a:r>
          </a:p>
          <a:p>
            <a:pPr marL="457200" indent="-457200" defTabSz="914400" eaLnBrk="1" hangingPunct="1">
              <a:lnSpc>
                <a:spcPct val="140000"/>
              </a:lnSpc>
              <a:spcBef>
                <a:spcPts val="600"/>
              </a:spcBef>
              <a:buClr>
                <a:schemeClr val="accent1"/>
              </a:buClr>
              <a:buSzPct val="75000"/>
              <a:buFont typeface="Wingdings" pitchFamily="2" charset="2"/>
              <a:buChar char="§"/>
              <a:defRPr/>
            </a:pPr>
            <a:r>
              <a:rPr lang="en-US" sz="2800" dirty="0" smtClean="0"/>
              <a:t>Medications</a:t>
            </a:r>
          </a:p>
          <a:p>
            <a:pPr defTabSz="914400" eaLnBrk="1" hangingPunct="1">
              <a:spcBef>
                <a:spcPct val="50000"/>
              </a:spcBef>
              <a:defRPr/>
            </a:pPr>
            <a:endParaRPr lang="en-US" sz="3200" b="1" dirty="0" smtClean="0"/>
          </a:p>
        </p:txBody>
      </p:sp>
      <p:sp>
        <p:nvSpPr>
          <p:cNvPr id="24579" name="Title 1"/>
          <p:cNvSpPr>
            <a:spLocks noGrp="1"/>
          </p:cNvSpPr>
          <p:nvPr>
            <p:ph type="title" idx="4294967295"/>
          </p:nvPr>
        </p:nvSpPr>
        <p:spPr>
          <a:xfrm>
            <a:off x="457200" y="66675"/>
            <a:ext cx="8229600" cy="1143000"/>
          </a:xfrm>
        </p:spPr>
        <p:txBody>
          <a:bodyPr/>
          <a:lstStyle/>
          <a:p>
            <a:pPr eaLnBrk="1" hangingPunct="1"/>
            <a:r>
              <a:rPr lang="en-US" smtClean="0"/>
              <a:t>GET A KIT</a:t>
            </a:r>
          </a:p>
        </p:txBody>
      </p:sp>
      <p:pic>
        <p:nvPicPr>
          <p:cNvPr id="24580"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346575" y="1993900"/>
            <a:ext cx="3454400" cy="345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Text Placeholder 5"/>
          <p:cNvSpPr>
            <a:spLocks noGrp="1"/>
          </p:cNvSpPr>
          <p:nvPr>
            <p:ph type="body" sz="quarter" idx="4294967295"/>
          </p:nvPr>
        </p:nvSpPr>
        <p:spPr>
          <a:xfrm>
            <a:off x="2382838" y="6319838"/>
            <a:ext cx="5184775" cy="327025"/>
          </a:xfrm>
        </p:spPr>
        <p:txBody>
          <a:bodyPr/>
          <a:lstStyle/>
          <a:p>
            <a:pPr marL="0" indent="0" algn="ctr" eaLnBrk="1" hangingPunct="1">
              <a:buFont typeface="Wingdings" pitchFamily="2" charset="2"/>
              <a:buNone/>
            </a:pPr>
            <a:r>
              <a:rPr lang="en-US" sz="1100" smtClean="0">
                <a:latin typeface="Arial" pitchFamily="34" charset="0"/>
                <a:cs typeface="Arial" pitchFamily="34" charset="0"/>
              </a:rPr>
              <a:t>Los Angeles Region | www.PrepareSoCal.org | www.RedCrossLA.org </a:t>
            </a:r>
          </a:p>
        </p:txBody>
      </p:sp>
    </p:spTree>
    <p:extLst>
      <p:ext uri="{BB962C8B-B14F-4D97-AF65-F5344CB8AC3E}">
        <p14:creationId xmlns:p14="http://schemas.microsoft.com/office/powerpoint/2010/main" xmlns="" val="383245901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d Cross Theme">
  <a:themeElements>
    <a:clrScheme name="Custom 2">
      <a:dk1>
        <a:srgbClr val="6D6E70"/>
      </a:dk1>
      <a:lt1>
        <a:sysClr val="window" lastClr="FFFFFF"/>
      </a:lt1>
      <a:dk2>
        <a:srgbClr val="6D6E70"/>
      </a:dk2>
      <a:lt2>
        <a:srgbClr val="F8F8F8"/>
      </a:lt2>
      <a:accent1>
        <a:srgbClr val="D33320"/>
      </a:accent1>
      <a:accent2>
        <a:srgbClr val="ED1B2E"/>
      </a:accent2>
      <a:accent3>
        <a:srgbClr val="6D6E70"/>
      </a:accent3>
      <a:accent4>
        <a:srgbClr val="9F9FA3"/>
      </a:accent4>
      <a:accent5>
        <a:srgbClr val="D7D7D8"/>
      </a:accent5>
      <a:accent6>
        <a:srgbClr val="000000"/>
      </a:accent6>
      <a:hlink>
        <a:srgbClr val="0091CD"/>
      </a:hlink>
      <a:folHlink>
        <a:srgbClr val="004B79"/>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6820</TotalTime>
  <Words>3920</Words>
  <Application>Microsoft Office PowerPoint</Application>
  <PresentationFormat>On-screen Show (4:3)</PresentationFormat>
  <Paragraphs>549</Paragraphs>
  <Slides>38</Slides>
  <Notes>38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Wingdings</vt:lpstr>
      <vt:lpstr>Aril</vt:lpstr>
      <vt:lpstr>Calibri</vt:lpstr>
      <vt:lpstr>Arial Narrow</vt:lpstr>
      <vt:lpstr>Red Cross Theme</vt:lpstr>
      <vt:lpstr>Slide 1</vt:lpstr>
      <vt:lpstr>Slide 2</vt:lpstr>
      <vt:lpstr>THE 4 DISASTER DENIALS</vt:lpstr>
      <vt:lpstr>Slide 4</vt:lpstr>
      <vt:lpstr>Slide 5</vt:lpstr>
      <vt:lpstr>Slide 6</vt:lpstr>
      <vt:lpstr>Slide 7</vt:lpstr>
      <vt:lpstr>Slide 8</vt:lpstr>
      <vt:lpstr>GET A KIT</vt:lpstr>
      <vt:lpstr>GET A KIT</vt:lpstr>
      <vt:lpstr>Slide 11</vt:lpstr>
      <vt:lpstr>GET A KIT</vt:lpstr>
      <vt:lpstr>GET A KIT</vt:lpstr>
      <vt:lpstr>BE RED CROSS READY</vt:lpstr>
      <vt:lpstr>MAKE A PLAN</vt:lpstr>
      <vt:lpstr>MAKE A PLAN</vt:lpstr>
      <vt:lpstr>MAKE A PLAN</vt:lpstr>
      <vt:lpstr>BE RED CROSS READY</vt:lpstr>
      <vt:lpstr>BE INFORMED</vt:lpstr>
      <vt:lpstr>BE INFORMED</vt:lpstr>
      <vt:lpstr>BE INFORMED</vt:lpstr>
      <vt:lpstr>BE INFORMED</vt:lpstr>
      <vt:lpstr>BE INFORMED</vt:lpstr>
      <vt:lpstr>BE INFORMED</vt:lpstr>
      <vt:lpstr>Slide 25</vt:lpstr>
      <vt:lpstr>Slide 26</vt:lpstr>
      <vt:lpstr>Slide 27</vt:lpstr>
      <vt:lpstr>Know the Difference!</vt:lpstr>
      <vt:lpstr>Responding to and Recovering from a Flood</vt:lpstr>
      <vt:lpstr>Responding to and Recovering from a Flood</vt:lpstr>
      <vt:lpstr>Flood Preparedness Resources</vt:lpstr>
      <vt:lpstr>BE INFORMED</vt:lpstr>
      <vt:lpstr>Slide 33</vt:lpstr>
      <vt:lpstr>Slide 34</vt:lpstr>
      <vt:lpstr>SPREAD THE WORD</vt:lpstr>
      <vt:lpstr>GET STARTED TODAY</vt:lpstr>
      <vt:lpstr>Slide 37</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Walsh</dc:creator>
  <cp:lastModifiedBy>End User</cp:lastModifiedBy>
  <cp:revision>326</cp:revision>
  <cp:lastPrinted>2013-07-25T22:55:22Z</cp:lastPrinted>
  <dcterms:created xsi:type="dcterms:W3CDTF">2012-01-03T17:26:57Z</dcterms:created>
  <dcterms:modified xsi:type="dcterms:W3CDTF">2015-12-16T21:04:39Z</dcterms:modified>
</cp:coreProperties>
</file>